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2.xml" ContentType="application/vnd.openxmlformats-officedocument.drawingml.chartshape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3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3"/>
  </p:notesMasterIdLst>
  <p:handoutMasterIdLst>
    <p:handoutMasterId r:id="rId34"/>
  </p:handoutMasterIdLst>
  <p:sldIdLst>
    <p:sldId id="256" r:id="rId3"/>
    <p:sldId id="356" r:id="rId4"/>
    <p:sldId id="276" r:id="rId5"/>
    <p:sldId id="257" r:id="rId6"/>
    <p:sldId id="263" r:id="rId7"/>
    <p:sldId id="261" r:id="rId8"/>
    <p:sldId id="277" r:id="rId9"/>
    <p:sldId id="283" r:id="rId10"/>
    <p:sldId id="281" r:id="rId11"/>
    <p:sldId id="316" r:id="rId12"/>
    <p:sldId id="317" r:id="rId13"/>
    <p:sldId id="322" r:id="rId14"/>
    <p:sldId id="328" r:id="rId15"/>
    <p:sldId id="323" r:id="rId16"/>
    <p:sldId id="333" r:id="rId17"/>
    <p:sldId id="311" r:id="rId18"/>
    <p:sldId id="332" r:id="rId19"/>
    <p:sldId id="343" r:id="rId20"/>
    <p:sldId id="344" r:id="rId21"/>
    <p:sldId id="345" r:id="rId22"/>
    <p:sldId id="346" r:id="rId23"/>
    <p:sldId id="357" r:id="rId24"/>
    <p:sldId id="349" r:id="rId25"/>
    <p:sldId id="347" r:id="rId26"/>
    <p:sldId id="355" r:id="rId27"/>
    <p:sldId id="350" r:id="rId28"/>
    <p:sldId id="351" r:id="rId29"/>
    <p:sldId id="358" r:id="rId30"/>
    <p:sldId id="353" r:id="rId31"/>
    <p:sldId id="354" r:id="rId32"/>
  </p:sldIdLst>
  <p:sldSz cx="9144000" cy="6858000" type="screen4x3"/>
  <p:notesSz cx="6805613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DABA"/>
    <a:srgbClr val="F4E9E9"/>
    <a:srgbClr val="DA9997"/>
    <a:srgbClr val="868686"/>
    <a:srgbClr val="ABD2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C083E6E3-FA7D-4D7B-A595-EF9225AFEA82}" styleName="淡色スタイル 1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淡色スタイル 1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E8B1032C-EA38-4F05-BA0D-38AFFFC7BED3}" styleName="淡色スタイル 3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淡色スタイル 3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ABFCF23-3B69-468F-B69F-88F6DE6A72F2}" styleName="中間スタイル 1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363" autoAdjust="0"/>
    <p:restoredTop sz="94598"/>
  </p:normalViewPr>
  <p:slideViewPr>
    <p:cSldViewPr>
      <p:cViewPr varScale="1">
        <p:scale>
          <a:sx n="109" d="100"/>
          <a:sy n="109" d="100"/>
        </p:scale>
        <p:origin x="150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vacuum%20vs%20air\ParticleNumInDi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vacuum%20vs%20air\ParticleNumInDie_transition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vacuum%20vs%20air\ParticleNumInDie_transition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various%20density%20-%20layer\layer_1515-1530-1545\ParticleNumInTheDi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various%20density%20-%20layer\layer_1515-3015-4515\ParticleNumInTheDie.xlsx" TargetMode="Externa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/>
              <a:t>層別粒子割合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Sheet1!$I$19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Sheet1!$J$18:$K$18</c:f>
              <c:strCache>
                <c:ptCount val="2"/>
                <c:pt idx="0">
                  <c:v>Vacuum</c:v>
                </c:pt>
                <c:pt idx="1">
                  <c:v>Air</c:v>
                </c:pt>
              </c:strCache>
            </c:strRef>
          </c:cat>
          <c:val>
            <c:numRef>
              <c:f>Sheet1!$J$19:$K$19</c:f>
              <c:numCache>
                <c:formatCode>General</c:formatCode>
                <c:ptCount val="2"/>
                <c:pt idx="0">
                  <c:v>24073</c:v>
                </c:pt>
                <c:pt idx="1">
                  <c:v>23497</c:v>
                </c:pt>
              </c:numCache>
            </c:numRef>
          </c:val>
        </c:ser>
        <c:ser>
          <c:idx val="1"/>
          <c:order val="1"/>
          <c:tx>
            <c:strRef>
              <c:f>Sheet1!$I$20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cat>
            <c:strRef>
              <c:f>Sheet1!$J$18:$K$18</c:f>
              <c:strCache>
                <c:ptCount val="2"/>
                <c:pt idx="0">
                  <c:v>Vacuum</c:v>
                </c:pt>
                <c:pt idx="1">
                  <c:v>Air</c:v>
                </c:pt>
              </c:strCache>
            </c:strRef>
          </c:cat>
          <c:val>
            <c:numRef>
              <c:f>Sheet1!$J$20:$K$20</c:f>
              <c:numCache>
                <c:formatCode>General</c:formatCode>
                <c:ptCount val="2"/>
                <c:pt idx="0">
                  <c:v>27387</c:v>
                </c:pt>
                <c:pt idx="1">
                  <c:v>25806</c:v>
                </c:pt>
              </c:numCache>
            </c:numRef>
          </c:val>
        </c:ser>
        <c:ser>
          <c:idx val="2"/>
          <c:order val="2"/>
          <c:tx>
            <c:strRef>
              <c:f>Sheet1!$I$21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Sheet1!$J$18:$K$18</c:f>
              <c:strCache>
                <c:ptCount val="2"/>
                <c:pt idx="0">
                  <c:v>Vacuum</c:v>
                </c:pt>
                <c:pt idx="1">
                  <c:v>Air</c:v>
                </c:pt>
              </c:strCache>
            </c:strRef>
          </c:cat>
          <c:val>
            <c:numRef>
              <c:f>Sheet1!$J$21:$K$21</c:f>
              <c:numCache>
                <c:formatCode>General</c:formatCode>
                <c:ptCount val="2"/>
                <c:pt idx="0">
                  <c:v>31858</c:v>
                </c:pt>
                <c:pt idx="1">
                  <c:v>30383</c:v>
                </c:pt>
              </c:numCache>
            </c:numRef>
          </c:val>
        </c:ser>
        <c:ser>
          <c:idx val="3"/>
          <c:order val="3"/>
          <c:tx>
            <c:strRef>
              <c:f>Sheet1!$I$22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Sheet1!$J$18:$K$18</c:f>
              <c:strCache>
                <c:ptCount val="2"/>
                <c:pt idx="0">
                  <c:v>Vacuum</c:v>
                </c:pt>
                <c:pt idx="1">
                  <c:v>Air</c:v>
                </c:pt>
              </c:strCache>
            </c:strRef>
          </c:cat>
          <c:val>
            <c:numRef>
              <c:f>Sheet1!$J$22:$K$22</c:f>
              <c:numCache>
                <c:formatCode>General</c:formatCode>
                <c:ptCount val="2"/>
                <c:pt idx="0">
                  <c:v>31197</c:v>
                </c:pt>
                <c:pt idx="1">
                  <c:v>32700</c:v>
                </c:pt>
              </c:numCache>
            </c:numRef>
          </c:val>
        </c:ser>
        <c:ser>
          <c:idx val="4"/>
          <c:order val="4"/>
          <c:tx>
            <c:strRef>
              <c:f>Sheet1!$I$23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Sheet1!$J$18:$K$18</c:f>
              <c:strCache>
                <c:ptCount val="2"/>
                <c:pt idx="0">
                  <c:v>Vacuum</c:v>
                </c:pt>
                <c:pt idx="1">
                  <c:v>Air</c:v>
                </c:pt>
              </c:strCache>
            </c:strRef>
          </c:cat>
          <c:val>
            <c:numRef>
              <c:f>Sheet1!$J$23:$K$23</c:f>
              <c:numCache>
                <c:formatCode>General</c:formatCode>
                <c:ptCount val="2"/>
                <c:pt idx="0">
                  <c:v>31676</c:v>
                </c:pt>
                <c:pt idx="1">
                  <c:v>32622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86240128"/>
        <c:axId val="186240688"/>
      </c:barChart>
      <c:catAx>
        <c:axId val="186240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86240688"/>
        <c:crosses val="autoZero"/>
        <c:auto val="1"/>
        <c:lblAlgn val="ctr"/>
        <c:lblOffset val="100"/>
        <c:noMultiLvlLbl val="0"/>
      </c:catAx>
      <c:valAx>
        <c:axId val="186240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86240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Die</a:t>
            </a:r>
            <a:r>
              <a:rPr lang="ja-JP" altLang="en-US"/>
              <a:t>内部粒子数の遷移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6275801607273319"/>
          <c:y val="0.16568776291338372"/>
          <c:w val="0.71524896501339408"/>
          <c:h val="0.64802368321813442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Sheet1!$C$3</c:f>
              <c:strCache>
                <c:ptCount val="1"/>
                <c:pt idx="0">
                  <c:v>Vacuum</c:v>
                </c:pt>
              </c:strCache>
            </c:strRef>
          </c:tx>
          <c:spPr>
            <a:ln w="1905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>
                  <a:lumMod val="50000"/>
                  <a:lumOff val="50000"/>
                </a:scheme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xVal>
            <c:numRef>
              <c:f>Sheet1!$B$4:$B$16</c:f>
              <c:numCache>
                <c:formatCode>General</c:formatCode>
                <c:ptCount val="13"/>
                <c:pt idx="0">
                  <c:v>0</c:v>
                </c:pt>
                <c:pt idx="1">
                  <c:v>0.02</c:v>
                </c:pt>
                <c:pt idx="2">
                  <c:v>0.04</c:v>
                </c:pt>
                <c:pt idx="3">
                  <c:v>0.06</c:v>
                </c:pt>
                <c:pt idx="4">
                  <c:v>0.08</c:v>
                </c:pt>
                <c:pt idx="5">
                  <c:v>0.1</c:v>
                </c:pt>
                <c:pt idx="6">
                  <c:v>0.12</c:v>
                </c:pt>
                <c:pt idx="7">
                  <c:v>0.14000000000000001</c:v>
                </c:pt>
                <c:pt idx="8">
                  <c:v>0.16</c:v>
                </c:pt>
                <c:pt idx="9">
                  <c:v>0.18</c:v>
                </c:pt>
                <c:pt idx="10">
                  <c:v>0.2</c:v>
                </c:pt>
                <c:pt idx="11">
                  <c:v>0.22</c:v>
                </c:pt>
                <c:pt idx="12">
                  <c:v>0.24</c:v>
                </c:pt>
              </c:numCache>
            </c:numRef>
          </c:xVal>
          <c:yVal>
            <c:numRef>
              <c:f>Sheet1!$C$4:$C$16</c:f>
              <c:numCache>
                <c:formatCode>General</c:formatCode>
                <c:ptCount val="13"/>
                <c:pt idx="0">
                  <c:v>0</c:v>
                </c:pt>
                <c:pt idx="1">
                  <c:v>13312</c:v>
                </c:pt>
                <c:pt idx="2">
                  <c:v>45555</c:v>
                </c:pt>
                <c:pt idx="3">
                  <c:v>82348</c:v>
                </c:pt>
                <c:pt idx="4">
                  <c:v>117465</c:v>
                </c:pt>
                <c:pt idx="5">
                  <c:v>143941</c:v>
                </c:pt>
                <c:pt idx="6">
                  <c:v>145092</c:v>
                </c:pt>
                <c:pt idx="7">
                  <c:v>145416</c:v>
                </c:pt>
                <c:pt idx="8">
                  <c:v>145634</c:v>
                </c:pt>
                <c:pt idx="9">
                  <c:v>145829</c:v>
                </c:pt>
                <c:pt idx="10">
                  <c:v>145972</c:v>
                </c:pt>
                <c:pt idx="11">
                  <c:v>146074</c:v>
                </c:pt>
                <c:pt idx="12">
                  <c:v>146191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Sheet1!$D$3</c:f>
              <c:strCache>
                <c:ptCount val="1"/>
                <c:pt idx="0">
                  <c:v>Air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Sheet1!$B$4:$B$16</c:f>
              <c:numCache>
                <c:formatCode>General</c:formatCode>
                <c:ptCount val="13"/>
                <c:pt idx="0">
                  <c:v>0</c:v>
                </c:pt>
                <c:pt idx="1">
                  <c:v>0.02</c:v>
                </c:pt>
                <c:pt idx="2">
                  <c:v>0.04</c:v>
                </c:pt>
                <c:pt idx="3">
                  <c:v>0.06</c:v>
                </c:pt>
                <c:pt idx="4">
                  <c:v>0.08</c:v>
                </c:pt>
                <c:pt idx="5">
                  <c:v>0.1</c:v>
                </c:pt>
                <c:pt idx="6">
                  <c:v>0.12</c:v>
                </c:pt>
                <c:pt idx="7">
                  <c:v>0.14000000000000001</c:v>
                </c:pt>
                <c:pt idx="8">
                  <c:v>0.16</c:v>
                </c:pt>
                <c:pt idx="9">
                  <c:v>0.18</c:v>
                </c:pt>
                <c:pt idx="10">
                  <c:v>0.2</c:v>
                </c:pt>
                <c:pt idx="11">
                  <c:v>0.22</c:v>
                </c:pt>
                <c:pt idx="12">
                  <c:v>0.24</c:v>
                </c:pt>
              </c:numCache>
            </c:numRef>
          </c:xVal>
          <c:yVal>
            <c:numRef>
              <c:f>Sheet1!$D$4:$D$16</c:f>
              <c:numCache>
                <c:formatCode>General</c:formatCode>
                <c:ptCount val="13"/>
                <c:pt idx="0">
                  <c:v>0</c:v>
                </c:pt>
                <c:pt idx="1">
                  <c:v>23209</c:v>
                </c:pt>
                <c:pt idx="2">
                  <c:v>49078</c:v>
                </c:pt>
                <c:pt idx="3">
                  <c:v>69826</c:v>
                </c:pt>
                <c:pt idx="4">
                  <c:v>84395</c:v>
                </c:pt>
                <c:pt idx="5">
                  <c:v>95908</c:v>
                </c:pt>
                <c:pt idx="6">
                  <c:v>107190</c:v>
                </c:pt>
                <c:pt idx="7">
                  <c:v>119509</c:v>
                </c:pt>
                <c:pt idx="8">
                  <c:v>133846</c:v>
                </c:pt>
                <c:pt idx="9">
                  <c:v>144304</c:v>
                </c:pt>
                <c:pt idx="10">
                  <c:v>144733</c:v>
                </c:pt>
                <c:pt idx="11">
                  <c:v>144890</c:v>
                </c:pt>
                <c:pt idx="12">
                  <c:v>145008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6244048"/>
        <c:axId val="187086624"/>
      </c:scatterChart>
      <c:valAx>
        <c:axId val="186244048"/>
        <c:scaling>
          <c:orientation val="minMax"/>
          <c:max val="0.24000000000000002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Time</a:t>
                </a:r>
                <a:r>
                  <a:rPr lang="en-US" altLang="ja-JP" baseline="0"/>
                  <a:t> [s]</a:t>
                </a:r>
                <a:endParaRPr lang="ja-JP" altLang="en-US"/>
              </a:p>
            </c:rich>
          </c:tx>
          <c:layout>
            <c:manualLayout>
              <c:xMode val="edge"/>
              <c:yMode val="edge"/>
              <c:x val="0.44953713775468784"/>
              <c:y val="0.9093251048732725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87086624"/>
        <c:crosses val="autoZero"/>
        <c:crossBetween val="midCat"/>
        <c:majorUnit val="4.0000000000000008E-2"/>
      </c:valAx>
      <c:valAx>
        <c:axId val="187086624"/>
        <c:scaling>
          <c:orientation val="minMax"/>
          <c:max val="16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Die</a:t>
                </a:r>
                <a:r>
                  <a:rPr lang="ja-JP" altLang="en-US"/>
                  <a:t>内部粒子数</a:t>
                </a:r>
              </a:p>
            </c:rich>
          </c:tx>
          <c:layout>
            <c:manualLayout>
              <c:xMode val="edge"/>
              <c:yMode val="edge"/>
              <c:x val="1.4527153178017699E-2"/>
              <c:y val="0.3507609356714518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8624404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544444444444445"/>
          <c:y val="0.32743000874890638"/>
          <c:w val="0.17558784533376626"/>
          <c:h val="0.179805655854696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 w="19050">
      <a:solidFill>
        <a:srgbClr val="99DABA"/>
      </a:solidFill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Die</a:t>
            </a:r>
            <a:r>
              <a:rPr lang="ja-JP" altLang="en-US"/>
              <a:t>内部粒子数の遷移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6275801607273319"/>
          <c:y val="0.16568776291338372"/>
          <c:w val="0.71524896501339408"/>
          <c:h val="0.64802368321813442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Sheet1!$C$3</c:f>
              <c:strCache>
                <c:ptCount val="1"/>
                <c:pt idx="0">
                  <c:v>Vacuum</c:v>
                </c:pt>
              </c:strCache>
            </c:strRef>
          </c:tx>
          <c:spPr>
            <a:ln w="1905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>
                  <a:lumMod val="50000"/>
                  <a:lumOff val="50000"/>
                </a:scheme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xVal>
            <c:numRef>
              <c:f>Sheet1!$B$4:$B$16</c:f>
              <c:numCache>
                <c:formatCode>General</c:formatCode>
                <c:ptCount val="13"/>
                <c:pt idx="0">
                  <c:v>0</c:v>
                </c:pt>
                <c:pt idx="1">
                  <c:v>0.02</c:v>
                </c:pt>
                <c:pt idx="2">
                  <c:v>0.04</c:v>
                </c:pt>
                <c:pt idx="3">
                  <c:v>0.06</c:v>
                </c:pt>
                <c:pt idx="4">
                  <c:v>0.08</c:v>
                </c:pt>
                <c:pt idx="5">
                  <c:v>0.1</c:v>
                </c:pt>
                <c:pt idx="6">
                  <c:v>0.12</c:v>
                </c:pt>
                <c:pt idx="7">
                  <c:v>0.14000000000000001</c:v>
                </c:pt>
                <c:pt idx="8">
                  <c:v>0.16</c:v>
                </c:pt>
                <c:pt idx="9">
                  <c:v>0.18</c:v>
                </c:pt>
                <c:pt idx="10">
                  <c:v>0.2</c:v>
                </c:pt>
                <c:pt idx="11">
                  <c:v>0.22</c:v>
                </c:pt>
                <c:pt idx="12">
                  <c:v>0.24</c:v>
                </c:pt>
              </c:numCache>
            </c:numRef>
          </c:xVal>
          <c:yVal>
            <c:numRef>
              <c:f>Sheet1!$C$4:$C$16</c:f>
              <c:numCache>
                <c:formatCode>General</c:formatCode>
                <c:ptCount val="13"/>
                <c:pt idx="0">
                  <c:v>0</c:v>
                </c:pt>
                <c:pt idx="1">
                  <c:v>13312</c:v>
                </c:pt>
                <c:pt idx="2">
                  <c:v>45555</c:v>
                </c:pt>
                <c:pt idx="3">
                  <c:v>82348</c:v>
                </c:pt>
                <c:pt idx="4">
                  <c:v>117465</c:v>
                </c:pt>
                <c:pt idx="5">
                  <c:v>143941</c:v>
                </c:pt>
                <c:pt idx="6">
                  <c:v>145092</c:v>
                </c:pt>
                <c:pt idx="7">
                  <c:v>145416</c:v>
                </c:pt>
                <c:pt idx="8">
                  <c:v>145634</c:v>
                </c:pt>
                <c:pt idx="9">
                  <c:v>145829</c:v>
                </c:pt>
                <c:pt idx="10">
                  <c:v>145972</c:v>
                </c:pt>
                <c:pt idx="11">
                  <c:v>146074</c:v>
                </c:pt>
                <c:pt idx="12">
                  <c:v>146191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Sheet1!$D$3</c:f>
              <c:strCache>
                <c:ptCount val="1"/>
                <c:pt idx="0">
                  <c:v>Air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Sheet1!$B$4:$B$16</c:f>
              <c:numCache>
                <c:formatCode>General</c:formatCode>
                <c:ptCount val="13"/>
                <c:pt idx="0">
                  <c:v>0</c:v>
                </c:pt>
                <c:pt idx="1">
                  <c:v>0.02</c:v>
                </c:pt>
                <c:pt idx="2">
                  <c:v>0.04</c:v>
                </c:pt>
                <c:pt idx="3">
                  <c:v>0.06</c:v>
                </c:pt>
                <c:pt idx="4">
                  <c:v>0.08</c:v>
                </c:pt>
                <c:pt idx="5">
                  <c:v>0.1</c:v>
                </c:pt>
                <c:pt idx="6">
                  <c:v>0.12</c:v>
                </c:pt>
                <c:pt idx="7">
                  <c:v>0.14000000000000001</c:v>
                </c:pt>
                <c:pt idx="8">
                  <c:v>0.16</c:v>
                </c:pt>
                <c:pt idx="9">
                  <c:v>0.18</c:v>
                </c:pt>
                <c:pt idx="10">
                  <c:v>0.2</c:v>
                </c:pt>
                <c:pt idx="11">
                  <c:v>0.22</c:v>
                </c:pt>
                <c:pt idx="12">
                  <c:v>0.24</c:v>
                </c:pt>
              </c:numCache>
            </c:numRef>
          </c:xVal>
          <c:yVal>
            <c:numRef>
              <c:f>Sheet1!$D$4:$D$16</c:f>
              <c:numCache>
                <c:formatCode>General</c:formatCode>
                <c:ptCount val="13"/>
                <c:pt idx="0">
                  <c:v>0</c:v>
                </c:pt>
                <c:pt idx="1">
                  <c:v>23209</c:v>
                </c:pt>
                <c:pt idx="2">
                  <c:v>49078</c:v>
                </c:pt>
                <c:pt idx="3">
                  <c:v>69826</c:v>
                </c:pt>
                <c:pt idx="4">
                  <c:v>84395</c:v>
                </c:pt>
                <c:pt idx="5">
                  <c:v>95908</c:v>
                </c:pt>
                <c:pt idx="6">
                  <c:v>107190</c:v>
                </c:pt>
                <c:pt idx="7">
                  <c:v>119509</c:v>
                </c:pt>
                <c:pt idx="8">
                  <c:v>133846</c:v>
                </c:pt>
                <c:pt idx="9">
                  <c:v>144304</c:v>
                </c:pt>
                <c:pt idx="10">
                  <c:v>144733</c:v>
                </c:pt>
                <c:pt idx="11">
                  <c:v>144890</c:v>
                </c:pt>
                <c:pt idx="12">
                  <c:v>145008</c:v>
                </c:pt>
              </c:numCache>
            </c:numRef>
          </c:yVal>
          <c:smooth val="1"/>
        </c:ser>
        <c:ser>
          <c:idx val="2"/>
          <c:order val="2"/>
          <c:tx>
            <c:v>dummy</c:v>
          </c:tx>
          <c:spPr>
            <a:ln w="19050" cap="rnd">
              <a:solidFill>
                <a:srgbClr val="92D050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spPr>
              <a:ln w="19050" cap="rnd">
                <a:solidFill>
                  <a:srgbClr val="FFC000"/>
                </a:solidFill>
                <a:round/>
              </a:ln>
              <a:effectLst/>
            </c:spPr>
          </c:dPt>
          <c:xVal>
            <c:numRef>
              <c:f>Sheet1!$B$19:$B$20</c:f>
              <c:numCache>
                <c:formatCode>General</c:formatCode>
                <c:ptCount val="2"/>
                <c:pt idx="0">
                  <c:v>6.6666660000000003E-2</c:v>
                </c:pt>
                <c:pt idx="1">
                  <c:v>6.6666660000000003E-2</c:v>
                </c:pt>
              </c:numCache>
            </c:numRef>
          </c:xVal>
          <c:yVal>
            <c:numRef>
              <c:f>Sheet1!$C$19:$C$20</c:f>
              <c:numCache>
                <c:formatCode>General</c:formatCode>
                <c:ptCount val="2"/>
                <c:pt idx="0">
                  <c:v>0</c:v>
                </c:pt>
                <c:pt idx="1">
                  <c:v>160000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7091104"/>
        <c:axId val="187091664"/>
      </c:scatterChart>
      <c:valAx>
        <c:axId val="187091104"/>
        <c:scaling>
          <c:orientation val="minMax"/>
          <c:max val="0.24000000000000002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Time</a:t>
                </a:r>
                <a:r>
                  <a:rPr lang="en-US" altLang="ja-JP" baseline="0"/>
                  <a:t> [s]</a:t>
                </a:r>
                <a:endParaRPr lang="ja-JP" altLang="en-US"/>
              </a:p>
            </c:rich>
          </c:tx>
          <c:layout>
            <c:manualLayout>
              <c:xMode val="edge"/>
              <c:yMode val="edge"/>
              <c:x val="0.44953713775468784"/>
              <c:y val="0.9093251048732725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87091664"/>
        <c:crosses val="autoZero"/>
        <c:crossBetween val="midCat"/>
        <c:majorUnit val="4.0000000000000008E-2"/>
      </c:valAx>
      <c:valAx>
        <c:axId val="187091664"/>
        <c:scaling>
          <c:orientation val="minMax"/>
          <c:max val="16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Die</a:t>
                </a:r>
                <a:r>
                  <a:rPr lang="ja-JP" altLang="en-US"/>
                  <a:t>内部粒子数</a:t>
                </a:r>
              </a:p>
            </c:rich>
          </c:tx>
          <c:layout>
            <c:manualLayout>
              <c:xMode val="edge"/>
              <c:yMode val="edge"/>
              <c:x val="1.4527153178017699E-2"/>
              <c:y val="0.3507609356714518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870911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egendEntry>
        <c:idx val="2"/>
        <c:delete val="1"/>
      </c:legendEntry>
      <c:layout>
        <c:manualLayout>
          <c:xMode val="edge"/>
          <c:yMode val="edge"/>
          <c:x val="0.6544444444444445"/>
          <c:y val="0.32743000874890638"/>
          <c:w val="0.17558784533376626"/>
          <c:h val="0.179805655854696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 w="19050">
      <a:solidFill>
        <a:srgbClr val="99DABA"/>
      </a:solidFill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 dirty="0"/>
              <a:t>Die</a:t>
            </a:r>
            <a:r>
              <a:rPr lang="ja-JP" altLang="en-US" dirty="0"/>
              <a:t>内部粒子数</a:t>
            </a:r>
            <a:r>
              <a:rPr lang="ja-JP" altLang="en-US" dirty="0" smtClean="0"/>
              <a:t>の推移</a:t>
            </a:r>
            <a:endParaRPr lang="ja-JP" alt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3366459244524004"/>
          <c:y val="0.11858749035685268"/>
          <c:w val="0.7852945606967523"/>
          <c:h val="0.7410997050101344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Sheet1!$D$4:$D$5</c:f>
              <c:strCache>
                <c:ptCount val="2"/>
                <c:pt idx="0">
                  <c:v>case1</c:v>
                </c:pt>
                <c:pt idx="1">
                  <c:v>1500/1500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Sheet1!$C$6:$C$125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Sheet1!$D$6:$D$125</c:f>
              <c:numCache>
                <c:formatCode>General</c:formatCode>
                <c:ptCount val="120"/>
                <c:pt idx="0">
                  <c:v>0</c:v>
                </c:pt>
                <c:pt idx="1">
                  <c:v>1346</c:v>
                </c:pt>
                <c:pt idx="2">
                  <c:v>3035</c:v>
                </c:pt>
                <c:pt idx="3">
                  <c:v>5881</c:v>
                </c:pt>
                <c:pt idx="4">
                  <c:v>8683</c:v>
                </c:pt>
                <c:pt idx="5">
                  <c:v>11571</c:v>
                </c:pt>
                <c:pt idx="6">
                  <c:v>14504</c:v>
                </c:pt>
                <c:pt idx="7">
                  <c:v>17432</c:v>
                </c:pt>
                <c:pt idx="8">
                  <c:v>20327</c:v>
                </c:pt>
                <c:pt idx="9">
                  <c:v>23209</c:v>
                </c:pt>
                <c:pt idx="10">
                  <c:v>26044</c:v>
                </c:pt>
                <c:pt idx="11">
                  <c:v>28831</c:v>
                </c:pt>
                <c:pt idx="12">
                  <c:v>31539</c:v>
                </c:pt>
                <c:pt idx="13">
                  <c:v>34207</c:v>
                </c:pt>
                <c:pt idx="14">
                  <c:v>36827</c:v>
                </c:pt>
                <c:pt idx="15">
                  <c:v>39378</c:v>
                </c:pt>
                <c:pt idx="16">
                  <c:v>41882</c:v>
                </c:pt>
                <c:pt idx="17">
                  <c:v>44325</c:v>
                </c:pt>
                <c:pt idx="18">
                  <c:v>46726</c:v>
                </c:pt>
                <c:pt idx="19">
                  <c:v>49078</c:v>
                </c:pt>
                <c:pt idx="20">
                  <c:v>51363</c:v>
                </c:pt>
                <c:pt idx="21">
                  <c:v>53606</c:v>
                </c:pt>
                <c:pt idx="22">
                  <c:v>55788</c:v>
                </c:pt>
                <c:pt idx="23">
                  <c:v>57944</c:v>
                </c:pt>
                <c:pt idx="24">
                  <c:v>60051</c:v>
                </c:pt>
                <c:pt idx="25">
                  <c:v>62118</c:v>
                </c:pt>
                <c:pt idx="26">
                  <c:v>64108</c:v>
                </c:pt>
                <c:pt idx="27">
                  <c:v>66051</c:v>
                </c:pt>
                <c:pt idx="28">
                  <c:v>67965</c:v>
                </c:pt>
                <c:pt idx="29">
                  <c:v>69826</c:v>
                </c:pt>
                <c:pt idx="30">
                  <c:v>71653</c:v>
                </c:pt>
                <c:pt idx="31">
                  <c:v>73443</c:v>
                </c:pt>
                <c:pt idx="32">
                  <c:v>75196</c:v>
                </c:pt>
                <c:pt idx="33">
                  <c:v>76890</c:v>
                </c:pt>
                <c:pt idx="34">
                  <c:v>78453</c:v>
                </c:pt>
                <c:pt idx="35">
                  <c:v>79706</c:v>
                </c:pt>
                <c:pt idx="36">
                  <c:v>80936</c:v>
                </c:pt>
                <c:pt idx="37">
                  <c:v>82090</c:v>
                </c:pt>
                <c:pt idx="38">
                  <c:v>83255</c:v>
                </c:pt>
                <c:pt idx="39">
                  <c:v>84395</c:v>
                </c:pt>
                <c:pt idx="40">
                  <c:v>85585</c:v>
                </c:pt>
                <c:pt idx="41">
                  <c:v>86741</c:v>
                </c:pt>
                <c:pt idx="42">
                  <c:v>87877</c:v>
                </c:pt>
                <c:pt idx="43">
                  <c:v>89029</c:v>
                </c:pt>
                <c:pt idx="44">
                  <c:v>90202</c:v>
                </c:pt>
                <c:pt idx="45">
                  <c:v>91367</c:v>
                </c:pt>
                <c:pt idx="46">
                  <c:v>92514</c:v>
                </c:pt>
                <c:pt idx="47">
                  <c:v>93661</c:v>
                </c:pt>
                <c:pt idx="48">
                  <c:v>94784</c:v>
                </c:pt>
                <c:pt idx="49">
                  <c:v>95908</c:v>
                </c:pt>
                <c:pt idx="50">
                  <c:v>97049</c:v>
                </c:pt>
                <c:pt idx="51">
                  <c:v>98157</c:v>
                </c:pt>
                <c:pt idx="52">
                  <c:v>99251</c:v>
                </c:pt>
                <c:pt idx="53">
                  <c:v>100387</c:v>
                </c:pt>
                <c:pt idx="54">
                  <c:v>101509</c:v>
                </c:pt>
                <c:pt idx="55">
                  <c:v>102654</c:v>
                </c:pt>
                <c:pt idx="56">
                  <c:v>103767</c:v>
                </c:pt>
                <c:pt idx="57">
                  <c:v>104922</c:v>
                </c:pt>
                <c:pt idx="58">
                  <c:v>106042</c:v>
                </c:pt>
                <c:pt idx="59">
                  <c:v>107190</c:v>
                </c:pt>
                <c:pt idx="60">
                  <c:v>108359</c:v>
                </c:pt>
                <c:pt idx="61">
                  <c:v>109559</c:v>
                </c:pt>
                <c:pt idx="62">
                  <c:v>110749</c:v>
                </c:pt>
                <c:pt idx="63">
                  <c:v>111949</c:v>
                </c:pt>
                <c:pt idx="64">
                  <c:v>113167</c:v>
                </c:pt>
                <c:pt idx="65">
                  <c:v>114398</c:v>
                </c:pt>
                <c:pt idx="66">
                  <c:v>115647</c:v>
                </c:pt>
                <c:pt idx="67">
                  <c:v>116916</c:v>
                </c:pt>
                <c:pt idx="68">
                  <c:v>118218</c:v>
                </c:pt>
                <c:pt idx="69">
                  <c:v>119509</c:v>
                </c:pt>
                <c:pt idx="70">
                  <c:v>120828</c:v>
                </c:pt>
                <c:pt idx="71">
                  <c:v>122179</c:v>
                </c:pt>
                <c:pt idx="72">
                  <c:v>123545</c:v>
                </c:pt>
                <c:pt idx="73">
                  <c:v>124953</c:v>
                </c:pt>
                <c:pt idx="74">
                  <c:v>126360</c:v>
                </c:pt>
                <c:pt idx="75">
                  <c:v>127804</c:v>
                </c:pt>
                <c:pt idx="76">
                  <c:v>129303</c:v>
                </c:pt>
                <c:pt idx="77">
                  <c:v>130802</c:v>
                </c:pt>
                <c:pt idx="78">
                  <c:v>132317</c:v>
                </c:pt>
                <c:pt idx="79">
                  <c:v>133846</c:v>
                </c:pt>
                <c:pt idx="80">
                  <c:v>135416</c:v>
                </c:pt>
                <c:pt idx="81">
                  <c:v>136962</c:v>
                </c:pt>
                <c:pt idx="82">
                  <c:v>138441</c:v>
                </c:pt>
                <c:pt idx="83">
                  <c:v>139888</c:v>
                </c:pt>
                <c:pt idx="84">
                  <c:v>141217</c:v>
                </c:pt>
                <c:pt idx="85">
                  <c:v>142323</c:v>
                </c:pt>
                <c:pt idx="86">
                  <c:v>143167</c:v>
                </c:pt>
                <c:pt idx="87">
                  <c:v>143729</c:v>
                </c:pt>
                <c:pt idx="88">
                  <c:v>144078</c:v>
                </c:pt>
                <c:pt idx="89">
                  <c:v>144304</c:v>
                </c:pt>
                <c:pt idx="90">
                  <c:v>144445</c:v>
                </c:pt>
                <c:pt idx="91">
                  <c:v>144534</c:v>
                </c:pt>
                <c:pt idx="92">
                  <c:v>144576</c:v>
                </c:pt>
                <c:pt idx="93">
                  <c:v>144607</c:v>
                </c:pt>
                <c:pt idx="94">
                  <c:v>144639</c:v>
                </c:pt>
                <c:pt idx="95">
                  <c:v>144662</c:v>
                </c:pt>
                <c:pt idx="96">
                  <c:v>144685</c:v>
                </c:pt>
                <c:pt idx="97">
                  <c:v>144701</c:v>
                </c:pt>
                <c:pt idx="98">
                  <c:v>144721</c:v>
                </c:pt>
                <c:pt idx="99">
                  <c:v>144733</c:v>
                </c:pt>
                <c:pt idx="100">
                  <c:v>144749</c:v>
                </c:pt>
                <c:pt idx="101">
                  <c:v>144772</c:v>
                </c:pt>
                <c:pt idx="102">
                  <c:v>144785</c:v>
                </c:pt>
                <c:pt idx="103">
                  <c:v>144808</c:v>
                </c:pt>
                <c:pt idx="104">
                  <c:v>144825</c:v>
                </c:pt>
                <c:pt idx="105">
                  <c:v>144842</c:v>
                </c:pt>
                <c:pt idx="106">
                  <c:v>144856</c:v>
                </c:pt>
                <c:pt idx="107">
                  <c:v>144866</c:v>
                </c:pt>
                <c:pt idx="108">
                  <c:v>144877</c:v>
                </c:pt>
                <c:pt idx="109">
                  <c:v>144890</c:v>
                </c:pt>
                <c:pt idx="110">
                  <c:v>144903</c:v>
                </c:pt>
                <c:pt idx="111">
                  <c:v>144912</c:v>
                </c:pt>
                <c:pt idx="112">
                  <c:v>144926</c:v>
                </c:pt>
                <c:pt idx="113">
                  <c:v>144938</c:v>
                </c:pt>
                <c:pt idx="114">
                  <c:v>144952</c:v>
                </c:pt>
                <c:pt idx="115">
                  <c:v>144962</c:v>
                </c:pt>
                <c:pt idx="116">
                  <c:v>144971</c:v>
                </c:pt>
                <c:pt idx="117">
                  <c:v>144978</c:v>
                </c:pt>
                <c:pt idx="118">
                  <c:v>144995</c:v>
                </c:pt>
                <c:pt idx="119">
                  <c:v>145008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Sheet1!$E$4:$E$5</c:f>
              <c:strCache>
                <c:ptCount val="2"/>
                <c:pt idx="0">
                  <c:v>case2</c:v>
                </c:pt>
                <c:pt idx="1">
                  <c:v>1500/3000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Sheet1!$C$6:$C$125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Sheet1!$E$6:$E$125</c:f>
              <c:numCache>
                <c:formatCode>General</c:formatCode>
                <c:ptCount val="120"/>
                <c:pt idx="0">
                  <c:v>0</c:v>
                </c:pt>
                <c:pt idx="1">
                  <c:v>15</c:v>
                </c:pt>
                <c:pt idx="2">
                  <c:v>1774</c:v>
                </c:pt>
                <c:pt idx="3">
                  <c:v>4344</c:v>
                </c:pt>
                <c:pt idx="4">
                  <c:v>6416</c:v>
                </c:pt>
                <c:pt idx="5">
                  <c:v>9112</c:v>
                </c:pt>
                <c:pt idx="6">
                  <c:v>11871</c:v>
                </c:pt>
                <c:pt idx="7">
                  <c:v>14638</c:v>
                </c:pt>
                <c:pt idx="8">
                  <c:v>17457</c:v>
                </c:pt>
                <c:pt idx="9">
                  <c:v>20288</c:v>
                </c:pt>
                <c:pt idx="10">
                  <c:v>23148</c:v>
                </c:pt>
                <c:pt idx="11">
                  <c:v>25993</c:v>
                </c:pt>
                <c:pt idx="12">
                  <c:v>28850</c:v>
                </c:pt>
                <c:pt idx="13">
                  <c:v>31613</c:v>
                </c:pt>
                <c:pt idx="14">
                  <c:v>34364</c:v>
                </c:pt>
                <c:pt idx="15">
                  <c:v>37064</c:v>
                </c:pt>
                <c:pt idx="16">
                  <c:v>39700</c:v>
                </c:pt>
                <c:pt idx="17">
                  <c:v>42278</c:v>
                </c:pt>
                <c:pt idx="18">
                  <c:v>44810</c:v>
                </c:pt>
                <c:pt idx="19">
                  <c:v>47268</c:v>
                </c:pt>
                <c:pt idx="20">
                  <c:v>49664</c:v>
                </c:pt>
                <c:pt idx="21">
                  <c:v>52003</c:v>
                </c:pt>
                <c:pt idx="22">
                  <c:v>54284</c:v>
                </c:pt>
                <c:pt idx="23">
                  <c:v>56517</c:v>
                </c:pt>
                <c:pt idx="24">
                  <c:v>58707</c:v>
                </c:pt>
                <c:pt idx="25">
                  <c:v>60863</c:v>
                </c:pt>
                <c:pt idx="26">
                  <c:v>62935</c:v>
                </c:pt>
                <c:pt idx="27">
                  <c:v>65006</c:v>
                </c:pt>
                <c:pt idx="28">
                  <c:v>67012</c:v>
                </c:pt>
                <c:pt idx="29">
                  <c:v>68960</c:v>
                </c:pt>
                <c:pt idx="30">
                  <c:v>70851</c:v>
                </c:pt>
                <c:pt idx="31">
                  <c:v>72746</c:v>
                </c:pt>
                <c:pt idx="32">
                  <c:v>74605</c:v>
                </c:pt>
                <c:pt idx="33">
                  <c:v>76403</c:v>
                </c:pt>
                <c:pt idx="34">
                  <c:v>78102</c:v>
                </c:pt>
                <c:pt idx="35">
                  <c:v>79503</c:v>
                </c:pt>
                <c:pt idx="36">
                  <c:v>80819</c:v>
                </c:pt>
                <c:pt idx="37">
                  <c:v>82093</c:v>
                </c:pt>
                <c:pt idx="38">
                  <c:v>83338</c:v>
                </c:pt>
                <c:pt idx="39">
                  <c:v>84543</c:v>
                </c:pt>
                <c:pt idx="40">
                  <c:v>85796</c:v>
                </c:pt>
                <c:pt idx="41">
                  <c:v>87029</c:v>
                </c:pt>
                <c:pt idx="42">
                  <c:v>88267</c:v>
                </c:pt>
                <c:pt idx="43">
                  <c:v>89479</c:v>
                </c:pt>
                <c:pt idx="44">
                  <c:v>90694</c:v>
                </c:pt>
                <c:pt idx="45">
                  <c:v>91915</c:v>
                </c:pt>
                <c:pt idx="46">
                  <c:v>93124</c:v>
                </c:pt>
                <c:pt idx="47">
                  <c:v>94324</c:v>
                </c:pt>
                <c:pt idx="48">
                  <c:v>95511</c:v>
                </c:pt>
                <c:pt idx="49">
                  <c:v>96709</c:v>
                </c:pt>
                <c:pt idx="50">
                  <c:v>97902</c:v>
                </c:pt>
                <c:pt idx="51">
                  <c:v>99127</c:v>
                </c:pt>
                <c:pt idx="52">
                  <c:v>100336</c:v>
                </c:pt>
                <c:pt idx="53">
                  <c:v>101550</c:v>
                </c:pt>
                <c:pt idx="54">
                  <c:v>102779</c:v>
                </c:pt>
                <c:pt idx="55">
                  <c:v>104022</c:v>
                </c:pt>
                <c:pt idx="56">
                  <c:v>105273</c:v>
                </c:pt>
                <c:pt idx="57">
                  <c:v>106535</c:v>
                </c:pt>
                <c:pt idx="58">
                  <c:v>107807</c:v>
                </c:pt>
                <c:pt idx="59">
                  <c:v>109106</c:v>
                </c:pt>
                <c:pt idx="60">
                  <c:v>110402</c:v>
                </c:pt>
                <c:pt idx="61">
                  <c:v>111722</c:v>
                </c:pt>
                <c:pt idx="62">
                  <c:v>113040</c:v>
                </c:pt>
                <c:pt idx="63">
                  <c:v>114358</c:v>
                </c:pt>
                <c:pt idx="64">
                  <c:v>115705</c:v>
                </c:pt>
                <c:pt idx="65">
                  <c:v>117049</c:v>
                </c:pt>
                <c:pt idx="66">
                  <c:v>118430</c:v>
                </c:pt>
                <c:pt idx="67">
                  <c:v>119811</c:v>
                </c:pt>
                <c:pt idx="68">
                  <c:v>121196</c:v>
                </c:pt>
                <c:pt idx="69">
                  <c:v>122649</c:v>
                </c:pt>
                <c:pt idx="70">
                  <c:v>124086</c:v>
                </c:pt>
                <c:pt idx="71">
                  <c:v>125546</c:v>
                </c:pt>
                <c:pt idx="72">
                  <c:v>127063</c:v>
                </c:pt>
                <c:pt idx="73">
                  <c:v>128568</c:v>
                </c:pt>
                <c:pt idx="74">
                  <c:v>130117</c:v>
                </c:pt>
                <c:pt idx="75">
                  <c:v>131739</c:v>
                </c:pt>
                <c:pt idx="76">
                  <c:v>133359</c:v>
                </c:pt>
                <c:pt idx="77">
                  <c:v>135010</c:v>
                </c:pt>
                <c:pt idx="78">
                  <c:v>136645</c:v>
                </c:pt>
                <c:pt idx="79">
                  <c:v>138261</c:v>
                </c:pt>
                <c:pt idx="80">
                  <c:v>139804</c:v>
                </c:pt>
                <c:pt idx="81">
                  <c:v>141244</c:v>
                </c:pt>
                <c:pt idx="82">
                  <c:v>142458</c:v>
                </c:pt>
                <c:pt idx="83">
                  <c:v>143366</c:v>
                </c:pt>
                <c:pt idx="84">
                  <c:v>144012</c:v>
                </c:pt>
                <c:pt idx="85">
                  <c:v>144472</c:v>
                </c:pt>
                <c:pt idx="86">
                  <c:v>144731</c:v>
                </c:pt>
                <c:pt idx="87">
                  <c:v>144841</c:v>
                </c:pt>
                <c:pt idx="88">
                  <c:v>144907</c:v>
                </c:pt>
                <c:pt idx="89">
                  <c:v>144948</c:v>
                </c:pt>
                <c:pt idx="90">
                  <c:v>144993</c:v>
                </c:pt>
                <c:pt idx="91">
                  <c:v>145023</c:v>
                </c:pt>
                <c:pt idx="92">
                  <c:v>145055</c:v>
                </c:pt>
                <c:pt idx="93">
                  <c:v>145079</c:v>
                </c:pt>
                <c:pt idx="94">
                  <c:v>145099</c:v>
                </c:pt>
                <c:pt idx="95">
                  <c:v>145117</c:v>
                </c:pt>
                <c:pt idx="96">
                  <c:v>145130</c:v>
                </c:pt>
                <c:pt idx="97">
                  <c:v>145154</c:v>
                </c:pt>
                <c:pt idx="98">
                  <c:v>145170</c:v>
                </c:pt>
                <c:pt idx="99">
                  <c:v>145184</c:v>
                </c:pt>
                <c:pt idx="100">
                  <c:v>145206</c:v>
                </c:pt>
                <c:pt idx="101">
                  <c:v>145222</c:v>
                </c:pt>
                <c:pt idx="102">
                  <c:v>145236</c:v>
                </c:pt>
                <c:pt idx="103">
                  <c:v>145248</c:v>
                </c:pt>
                <c:pt idx="104">
                  <c:v>145267</c:v>
                </c:pt>
                <c:pt idx="105">
                  <c:v>145283</c:v>
                </c:pt>
                <c:pt idx="106">
                  <c:v>145302</c:v>
                </c:pt>
                <c:pt idx="107">
                  <c:v>145315</c:v>
                </c:pt>
                <c:pt idx="108">
                  <c:v>145329</c:v>
                </c:pt>
                <c:pt idx="109">
                  <c:v>145347</c:v>
                </c:pt>
                <c:pt idx="110">
                  <c:v>145363</c:v>
                </c:pt>
                <c:pt idx="111">
                  <c:v>145381</c:v>
                </c:pt>
                <c:pt idx="112">
                  <c:v>145397</c:v>
                </c:pt>
                <c:pt idx="113">
                  <c:v>145412</c:v>
                </c:pt>
                <c:pt idx="114">
                  <c:v>145423</c:v>
                </c:pt>
                <c:pt idx="115">
                  <c:v>145437</c:v>
                </c:pt>
                <c:pt idx="116">
                  <c:v>145447</c:v>
                </c:pt>
                <c:pt idx="117">
                  <c:v>145459</c:v>
                </c:pt>
                <c:pt idx="118">
                  <c:v>145464</c:v>
                </c:pt>
                <c:pt idx="119">
                  <c:v>145471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Sheet1!$F$4:$F$5</c:f>
              <c:strCache>
                <c:ptCount val="2"/>
                <c:pt idx="0">
                  <c:v>case3</c:v>
                </c:pt>
                <c:pt idx="1">
                  <c:v>1500/4500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Sheet1!$C$6:$C$125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Sheet1!$F$6:$F$125</c:f>
              <c:numCache>
                <c:formatCode>General</c:formatCode>
                <c:ptCount val="120"/>
                <c:pt idx="0">
                  <c:v>0</c:v>
                </c:pt>
                <c:pt idx="1">
                  <c:v>6</c:v>
                </c:pt>
                <c:pt idx="2">
                  <c:v>1528</c:v>
                </c:pt>
                <c:pt idx="3">
                  <c:v>3262</c:v>
                </c:pt>
                <c:pt idx="4">
                  <c:v>5700</c:v>
                </c:pt>
                <c:pt idx="5">
                  <c:v>7845</c:v>
                </c:pt>
                <c:pt idx="6">
                  <c:v>10487</c:v>
                </c:pt>
                <c:pt idx="7">
                  <c:v>13110</c:v>
                </c:pt>
                <c:pt idx="8">
                  <c:v>15827</c:v>
                </c:pt>
                <c:pt idx="9">
                  <c:v>18618</c:v>
                </c:pt>
                <c:pt idx="10">
                  <c:v>21433</c:v>
                </c:pt>
                <c:pt idx="11">
                  <c:v>24256</c:v>
                </c:pt>
                <c:pt idx="12">
                  <c:v>27118</c:v>
                </c:pt>
                <c:pt idx="13">
                  <c:v>29959</c:v>
                </c:pt>
                <c:pt idx="14">
                  <c:v>32756</c:v>
                </c:pt>
                <c:pt idx="15">
                  <c:v>35514</c:v>
                </c:pt>
                <c:pt idx="16">
                  <c:v>38234</c:v>
                </c:pt>
                <c:pt idx="17">
                  <c:v>40860</c:v>
                </c:pt>
                <c:pt idx="18">
                  <c:v>43503</c:v>
                </c:pt>
                <c:pt idx="19">
                  <c:v>46037</c:v>
                </c:pt>
                <c:pt idx="20">
                  <c:v>48484</c:v>
                </c:pt>
                <c:pt idx="21">
                  <c:v>50884</c:v>
                </c:pt>
                <c:pt idx="22">
                  <c:v>53249</c:v>
                </c:pt>
                <c:pt idx="23">
                  <c:v>55536</c:v>
                </c:pt>
                <c:pt idx="24">
                  <c:v>57755</c:v>
                </c:pt>
                <c:pt idx="25">
                  <c:v>59950</c:v>
                </c:pt>
                <c:pt idx="26">
                  <c:v>62097</c:v>
                </c:pt>
                <c:pt idx="27">
                  <c:v>64214</c:v>
                </c:pt>
                <c:pt idx="28">
                  <c:v>66254</c:v>
                </c:pt>
                <c:pt idx="29">
                  <c:v>68212</c:v>
                </c:pt>
                <c:pt idx="30">
                  <c:v>70154</c:v>
                </c:pt>
                <c:pt idx="31">
                  <c:v>72073</c:v>
                </c:pt>
                <c:pt idx="32">
                  <c:v>73948</c:v>
                </c:pt>
                <c:pt idx="33">
                  <c:v>75769</c:v>
                </c:pt>
                <c:pt idx="34">
                  <c:v>77522</c:v>
                </c:pt>
                <c:pt idx="35">
                  <c:v>79032</c:v>
                </c:pt>
                <c:pt idx="36">
                  <c:v>80443</c:v>
                </c:pt>
                <c:pt idx="37">
                  <c:v>81752</c:v>
                </c:pt>
                <c:pt idx="38">
                  <c:v>83067</c:v>
                </c:pt>
                <c:pt idx="39">
                  <c:v>84364</c:v>
                </c:pt>
                <c:pt idx="40">
                  <c:v>85628</c:v>
                </c:pt>
                <c:pt idx="41">
                  <c:v>86900</c:v>
                </c:pt>
                <c:pt idx="42">
                  <c:v>88177</c:v>
                </c:pt>
                <c:pt idx="43">
                  <c:v>89445</c:v>
                </c:pt>
                <c:pt idx="44">
                  <c:v>90666</c:v>
                </c:pt>
                <c:pt idx="45">
                  <c:v>91901</c:v>
                </c:pt>
                <c:pt idx="46">
                  <c:v>93145</c:v>
                </c:pt>
                <c:pt idx="47">
                  <c:v>94391</c:v>
                </c:pt>
                <c:pt idx="48">
                  <c:v>95612</c:v>
                </c:pt>
                <c:pt idx="49">
                  <c:v>96854</c:v>
                </c:pt>
                <c:pt idx="50">
                  <c:v>98093</c:v>
                </c:pt>
                <c:pt idx="51">
                  <c:v>99352</c:v>
                </c:pt>
                <c:pt idx="52">
                  <c:v>100603</c:v>
                </c:pt>
                <c:pt idx="53">
                  <c:v>101845</c:v>
                </c:pt>
                <c:pt idx="54">
                  <c:v>103101</c:v>
                </c:pt>
                <c:pt idx="55">
                  <c:v>104375</c:v>
                </c:pt>
                <c:pt idx="56">
                  <c:v>105628</c:v>
                </c:pt>
                <c:pt idx="57">
                  <c:v>106907</c:v>
                </c:pt>
                <c:pt idx="58">
                  <c:v>108193</c:v>
                </c:pt>
                <c:pt idx="59">
                  <c:v>109464</c:v>
                </c:pt>
                <c:pt idx="60">
                  <c:v>110800</c:v>
                </c:pt>
                <c:pt idx="61">
                  <c:v>112097</c:v>
                </c:pt>
                <c:pt idx="62">
                  <c:v>113404</c:v>
                </c:pt>
                <c:pt idx="63">
                  <c:v>114682</c:v>
                </c:pt>
                <c:pt idx="64">
                  <c:v>116030</c:v>
                </c:pt>
                <c:pt idx="65">
                  <c:v>117324</c:v>
                </c:pt>
                <c:pt idx="66">
                  <c:v>118654</c:v>
                </c:pt>
                <c:pt idx="67">
                  <c:v>120012</c:v>
                </c:pt>
                <c:pt idx="68">
                  <c:v>121321</c:v>
                </c:pt>
                <c:pt idx="69">
                  <c:v>122674</c:v>
                </c:pt>
                <c:pt idx="70">
                  <c:v>124044</c:v>
                </c:pt>
                <c:pt idx="71">
                  <c:v>125426</c:v>
                </c:pt>
                <c:pt idx="72">
                  <c:v>126772</c:v>
                </c:pt>
                <c:pt idx="73">
                  <c:v>128139</c:v>
                </c:pt>
                <c:pt idx="74">
                  <c:v>129529</c:v>
                </c:pt>
                <c:pt idx="75">
                  <c:v>130913</c:v>
                </c:pt>
                <c:pt idx="76">
                  <c:v>132263</c:v>
                </c:pt>
                <c:pt idx="77">
                  <c:v>133656</c:v>
                </c:pt>
                <c:pt idx="78">
                  <c:v>135039</c:v>
                </c:pt>
                <c:pt idx="79">
                  <c:v>136396</c:v>
                </c:pt>
                <c:pt idx="80">
                  <c:v>137706</c:v>
                </c:pt>
                <c:pt idx="81">
                  <c:v>138991</c:v>
                </c:pt>
                <c:pt idx="82">
                  <c:v>140200</c:v>
                </c:pt>
                <c:pt idx="83">
                  <c:v>141275</c:v>
                </c:pt>
                <c:pt idx="84">
                  <c:v>142241</c:v>
                </c:pt>
                <c:pt idx="85">
                  <c:v>143053</c:v>
                </c:pt>
                <c:pt idx="86">
                  <c:v>143721</c:v>
                </c:pt>
                <c:pt idx="87">
                  <c:v>144222</c:v>
                </c:pt>
                <c:pt idx="88">
                  <c:v>144635</c:v>
                </c:pt>
                <c:pt idx="89">
                  <c:v>144911</c:v>
                </c:pt>
                <c:pt idx="90">
                  <c:v>145077</c:v>
                </c:pt>
                <c:pt idx="91">
                  <c:v>145201</c:v>
                </c:pt>
                <c:pt idx="92">
                  <c:v>145262</c:v>
                </c:pt>
                <c:pt idx="93">
                  <c:v>145293</c:v>
                </c:pt>
                <c:pt idx="94">
                  <c:v>145327</c:v>
                </c:pt>
                <c:pt idx="95">
                  <c:v>145352</c:v>
                </c:pt>
                <c:pt idx="96">
                  <c:v>145375</c:v>
                </c:pt>
                <c:pt idx="97">
                  <c:v>145396</c:v>
                </c:pt>
                <c:pt idx="98">
                  <c:v>145415</c:v>
                </c:pt>
                <c:pt idx="99">
                  <c:v>145433</c:v>
                </c:pt>
                <c:pt idx="100">
                  <c:v>145452</c:v>
                </c:pt>
                <c:pt idx="101">
                  <c:v>145465</c:v>
                </c:pt>
                <c:pt idx="102">
                  <c:v>145488</c:v>
                </c:pt>
                <c:pt idx="103">
                  <c:v>145499</c:v>
                </c:pt>
                <c:pt idx="104">
                  <c:v>145512</c:v>
                </c:pt>
                <c:pt idx="105">
                  <c:v>145523</c:v>
                </c:pt>
                <c:pt idx="106">
                  <c:v>145539</c:v>
                </c:pt>
                <c:pt idx="107">
                  <c:v>145558</c:v>
                </c:pt>
                <c:pt idx="108">
                  <c:v>145569</c:v>
                </c:pt>
                <c:pt idx="109">
                  <c:v>145580</c:v>
                </c:pt>
                <c:pt idx="110">
                  <c:v>145599</c:v>
                </c:pt>
                <c:pt idx="111">
                  <c:v>145607</c:v>
                </c:pt>
                <c:pt idx="112">
                  <c:v>145625</c:v>
                </c:pt>
                <c:pt idx="113">
                  <c:v>145638</c:v>
                </c:pt>
                <c:pt idx="114">
                  <c:v>145651</c:v>
                </c:pt>
                <c:pt idx="115">
                  <c:v>145663</c:v>
                </c:pt>
                <c:pt idx="116">
                  <c:v>145668</c:v>
                </c:pt>
                <c:pt idx="117">
                  <c:v>145681</c:v>
                </c:pt>
                <c:pt idx="118">
                  <c:v>145694</c:v>
                </c:pt>
                <c:pt idx="119">
                  <c:v>145702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0990560"/>
        <c:axId val="390987200"/>
      </c:scatterChart>
      <c:valAx>
        <c:axId val="390990560"/>
        <c:scaling>
          <c:orientation val="minMax"/>
          <c:max val="0.24000000000000002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Time[s]</a:t>
                </a:r>
                <a:endParaRPr lang="ja-JP"/>
              </a:p>
            </c:rich>
          </c:tx>
          <c:layout>
            <c:manualLayout>
              <c:xMode val="edge"/>
              <c:yMode val="edge"/>
              <c:x val="0.43728685792805416"/>
              <c:y val="0.922219125264209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90987200"/>
        <c:crosses val="autoZero"/>
        <c:crossBetween val="midCat"/>
        <c:majorUnit val="4.0000000000000008E-2"/>
      </c:valAx>
      <c:valAx>
        <c:axId val="390987200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Die</a:t>
                </a:r>
                <a:r>
                  <a:rPr lang="ja-JP" altLang="en-US"/>
                  <a:t>内部粒子数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9099056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706226264050128"/>
          <c:y val="0.39473857803172829"/>
          <c:w val="0.24248011567391681"/>
          <c:h val="0.255532018674656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 w="19050">
      <a:solidFill>
        <a:srgbClr val="99DABA"/>
      </a:solidFill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 dirty="0"/>
              <a:t>Die</a:t>
            </a:r>
            <a:r>
              <a:rPr lang="ja-JP" altLang="en-US" dirty="0"/>
              <a:t>内部粒子数</a:t>
            </a:r>
            <a:r>
              <a:rPr lang="ja-JP" altLang="en-US" dirty="0" smtClean="0"/>
              <a:t>の推移</a:t>
            </a:r>
            <a:endParaRPr lang="ja-JP" alt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3366459244524004"/>
          <c:y val="0.11858749035685268"/>
          <c:w val="0.7852945606967523"/>
          <c:h val="0.7410997050101344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Sheet1!$D$4:$D$5</c:f>
              <c:strCache>
                <c:ptCount val="2"/>
                <c:pt idx="0">
                  <c:v>case1</c:v>
                </c:pt>
                <c:pt idx="1">
                  <c:v>1500/1500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Sheet1!$C$6:$C$125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Sheet1!$D$6:$D$125</c:f>
              <c:numCache>
                <c:formatCode>General</c:formatCode>
                <c:ptCount val="120"/>
                <c:pt idx="0">
                  <c:v>0</c:v>
                </c:pt>
                <c:pt idx="1">
                  <c:v>1346</c:v>
                </c:pt>
                <c:pt idx="2">
                  <c:v>3035</c:v>
                </c:pt>
                <c:pt idx="3">
                  <c:v>5881</c:v>
                </c:pt>
                <c:pt idx="4">
                  <c:v>8683</c:v>
                </c:pt>
                <c:pt idx="5">
                  <c:v>11571</c:v>
                </c:pt>
                <c:pt idx="6">
                  <c:v>14504</c:v>
                </c:pt>
                <c:pt idx="7">
                  <c:v>17432</c:v>
                </c:pt>
                <c:pt idx="8">
                  <c:v>20327</c:v>
                </c:pt>
                <c:pt idx="9">
                  <c:v>23209</c:v>
                </c:pt>
                <c:pt idx="10">
                  <c:v>26044</c:v>
                </c:pt>
                <c:pt idx="11">
                  <c:v>28831</c:v>
                </c:pt>
                <c:pt idx="12">
                  <c:v>31539</c:v>
                </c:pt>
                <c:pt idx="13">
                  <c:v>34207</c:v>
                </c:pt>
                <c:pt idx="14">
                  <c:v>36827</c:v>
                </c:pt>
                <c:pt idx="15">
                  <c:v>39378</c:v>
                </c:pt>
                <c:pt idx="16">
                  <c:v>41882</c:v>
                </c:pt>
                <c:pt idx="17">
                  <c:v>44325</c:v>
                </c:pt>
                <c:pt idx="18">
                  <c:v>46726</c:v>
                </c:pt>
                <c:pt idx="19">
                  <c:v>49078</c:v>
                </c:pt>
                <c:pt idx="20">
                  <c:v>51363</c:v>
                </c:pt>
                <c:pt idx="21">
                  <c:v>53606</c:v>
                </c:pt>
                <c:pt idx="22">
                  <c:v>55788</c:v>
                </c:pt>
                <c:pt idx="23">
                  <c:v>57944</c:v>
                </c:pt>
                <c:pt idx="24">
                  <c:v>60051</c:v>
                </c:pt>
                <c:pt idx="25">
                  <c:v>62118</c:v>
                </c:pt>
                <c:pt idx="26">
                  <c:v>64108</c:v>
                </c:pt>
                <c:pt idx="27">
                  <c:v>66051</c:v>
                </c:pt>
                <c:pt idx="28">
                  <c:v>67965</c:v>
                </c:pt>
                <c:pt idx="29">
                  <c:v>69826</c:v>
                </c:pt>
                <c:pt idx="30">
                  <c:v>71653</c:v>
                </c:pt>
                <c:pt idx="31">
                  <c:v>73443</c:v>
                </c:pt>
                <c:pt idx="32">
                  <c:v>75196</c:v>
                </c:pt>
                <c:pt idx="33">
                  <c:v>76890</c:v>
                </c:pt>
                <c:pt idx="34">
                  <c:v>78453</c:v>
                </c:pt>
                <c:pt idx="35">
                  <c:v>79706</c:v>
                </c:pt>
                <c:pt idx="36">
                  <c:v>80936</c:v>
                </c:pt>
                <c:pt idx="37">
                  <c:v>82090</c:v>
                </c:pt>
                <c:pt idx="38">
                  <c:v>83255</c:v>
                </c:pt>
                <c:pt idx="39">
                  <c:v>84395</c:v>
                </c:pt>
                <c:pt idx="40">
                  <c:v>85585</c:v>
                </c:pt>
                <c:pt idx="41">
                  <c:v>86741</c:v>
                </c:pt>
                <c:pt idx="42">
                  <c:v>87877</c:v>
                </c:pt>
                <c:pt idx="43">
                  <c:v>89029</c:v>
                </c:pt>
                <c:pt idx="44">
                  <c:v>90202</c:v>
                </c:pt>
                <c:pt idx="45">
                  <c:v>91367</c:v>
                </c:pt>
                <c:pt idx="46">
                  <c:v>92514</c:v>
                </c:pt>
                <c:pt idx="47">
                  <c:v>93661</c:v>
                </c:pt>
                <c:pt idx="48">
                  <c:v>94784</c:v>
                </c:pt>
                <c:pt idx="49">
                  <c:v>95908</c:v>
                </c:pt>
                <c:pt idx="50">
                  <c:v>97049</c:v>
                </c:pt>
                <c:pt idx="51">
                  <c:v>98157</c:v>
                </c:pt>
                <c:pt idx="52">
                  <c:v>99251</c:v>
                </c:pt>
                <c:pt idx="53">
                  <c:v>100387</c:v>
                </c:pt>
                <c:pt idx="54">
                  <c:v>101509</c:v>
                </c:pt>
                <c:pt idx="55">
                  <c:v>102654</c:v>
                </c:pt>
                <c:pt idx="56">
                  <c:v>103767</c:v>
                </c:pt>
                <c:pt idx="57">
                  <c:v>104922</c:v>
                </c:pt>
                <c:pt idx="58">
                  <c:v>106042</c:v>
                </c:pt>
                <c:pt idx="59">
                  <c:v>107190</c:v>
                </c:pt>
                <c:pt idx="60">
                  <c:v>108359</c:v>
                </c:pt>
                <c:pt idx="61">
                  <c:v>109559</c:v>
                </c:pt>
                <c:pt idx="62">
                  <c:v>110749</c:v>
                </c:pt>
                <c:pt idx="63">
                  <c:v>111949</c:v>
                </c:pt>
                <c:pt idx="64">
                  <c:v>113167</c:v>
                </c:pt>
                <c:pt idx="65">
                  <c:v>114398</c:v>
                </c:pt>
                <c:pt idx="66">
                  <c:v>115647</c:v>
                </c:pt>
                <c:pt idx="67">
                  <c:v>116916</c:v>
                </c:pt>
                <c:pt idx="68">
                  <c:v>118218</c:v>
                </c:pt>
                <c:pt idx="69">
                  <c:v>119509</c:v>
                </c:pt>
                <c:pt idx="70">
                  <c:v>120828</c:v>
                </c:pt>
                <c:pt idx="71">
                  <c:v>122179</c:v>
                </c:pt>
                <c:pt idx="72">
                  <c:v>123545</c:v>
                </c:pt>
                <c:pt idx="73">
                  <c:v>124953</c:v>
                </c:pt>
                <c:pt idx="74">
                  <c:v>126360</c:v>
                </c:pt>
                <c:pt idx="75">
                  <c:v>127804</c:v>
                </c:pt>
                <c:pt idx="76">
                  <c:v>129303</c:v>
                </c:pt>
                <c:pt idx="77">
                  <c:v>130802</c:v>
                </c:pt>
                <c:pt idx="78">
                  <c:v>132317</c:v>
                </c:pt>
                <c:pt idx="79">
                  <c:v>133846</c:v>
                </c:pt>
                <c:pt idx="80">
                  <c:v>135416</c:v>
                </c:pt>
                <c:pt idx="81">
                  <c:v>136962</c:v>
                </c:pt>
                <c:pt idx="82">
                  <c:v>138441</c:v>
                </c:pt>
                <c:pt idx="83">
                  <c:v>139888</c:v>
                </c:pt>
                <c:pt idx="84">
                  <c:v>141217</c:v>
                </c:pt>
                <c:pt idx="85">
                  <c:v>142323</c:v>
                </c:pt>
                <c:pt idx="86">
                  <c:v>143167</c:v>
                </c:pt>
                <c:pt idx="87">
                  <c:v>143729</c:v>
                </c:pt>
                <c:pt idx="88">
                  <c:v>144078</c:v>
                </c:pt>
                <c:pt idx="89">
                  <c:v>144304</c:v>
                </c:pt>
                <c:pt idx="90">
                  <c:v>144445</c:v>
                </c:pt>
                <c:pt idx="91">
                  <c:v>144534</c:v>
                </c:pt>
                <c:pt idx="92">
                  <c:v>144576</c:v>
                </c:pt>
                <c:pt idx="93">
                  <c:v>144607</c:v>
                </c:pt>
                <c:pt idx="94">
                  <c:v>144639</c:v>
                </c:pt>
                <c:pt idx="95">
                  <c:v>144662</c:v>
                </c:pt>
                <c:pt idx="96">
                  <c:v>144685</c:v>
                </c:pt>
                <c:pt idx="97">
                  <c:v>144701</c:v>
                </c:pt>
                <c:pt idx="98">
                  <c:v>144721</c:v>
                </c:pt>
                <c:pt idx="99">
                  <c:v>144733</c:v>
                </c:pt>
                <c:pt idx="100">
                  <c:v>144749</c:v>
                </c:pt>
                <c:pt idx="101">
                  <c:v>144772</c:v>
                </c:pt>
                <c:pt idx="102">
                  <c:v>144785</c:v>
                </c:pt>
                <c:pt idx="103">
                  <c:v>144808</c:v>
                </c:pt>
                <c:pt idx="104">
                  <c:v>144825</c:v>
                </c:pt>
                <c:pt idx="105">
                  <c:v>144842</c:v>
                </c:pt>
                <c:pt idx="106">
                  <c:v>144856</c:v>
                </c:pt>
                <c:pt idx="107">
                  <c:v>144866</c:v>
                </c:pt>
                <c:pt idx="108">
                  <c:v>144877</c:v>
                </c:pt>
                <c:pt idx="109">
                  <c:v>144890</c:v>
                </c:pt>
                <c:pt idx="110">
                  <c:v>144903</c:v>
                </c:pt>
                <c:pt idx="111">
                  <c:v>144912</c:v>
                </c:pt>
                <c:pt idx="112">
                  <c:v>144926</c:v>
                </c:pt>
                <c:pt idx="113">
                  <c:v>144938</c:v>
                </c:pt>
                <c:pt idx="114">
                  <c:v>144952</c:v>
                </c:pt>
                <c:pt idx="115">
                  <c:v>144962</c:v>
                </c:pt>
                <c:pt idx="116">
                  <c:v>144971</c:v>
                </c:pt>
                <c:pt idx="117">
                  <c:v>144978</c:v>
                </c:pt>
                <c:pt idx="118">
                  <c:v>144995</c:v>
                </c:pt>
                <c:pt idx="119">
                  <c:v>145008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Sheet1!$E$4:$E$5</c:f>
              <c:strCache>
                <c:ptCount val="2"/>
                <c:pt idx="0">
                  <c:v>case2</c:v>
                </c:pt>
                <c:pt idx="1">
                  <c:v>3000/1500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Sheet1!$C$6:$C$125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Sheet1!$E$6:$E$125</c:f>
              <c:numCache>
                <c:formatCode>General</c:formatCode>
                <c:ptCount val="120"/>
                <c:pt idx="0">
                  <c:v>0</c:v>
                </c:pt>
                <c:pt idx="1">
                  <c:v>1442</c:v>
                </c:pt>
                <c:pt idx="2">
                  <c:v>3115</c:v>
                </c:pt>
                <c:pt idx="3">
                  <c:v>6007</c:v>
                </c:pt>
                <c:pt idx="4">
                  <c:v>8916</c:v>
                </c:pt>
                <c:pt idx="5">
                  <c:v>11901</c:v>
                </c:pt>
                <c:pt idx="6">
                  <c:v>14867</c:v>
                </c:pt>
                <c:pt idx="7">
                  <c:v>17798</c:v>
                </c:pt>
                <c:pt idx="8">
                  <c:v>20775</c:v>
                </c:pt>
                <c:pt idx="9">
                  <c:v>23678</c:v>
                </c:pt>
                <c:pt idx="10">
                  <c:v>26584</c:v>
                </c:pt>
                <c:pt idx="11">
                  <c:v>29475</c:v>
                </c:pt>
                <c:pt idx="12">
                  <c:v>32314</c:v>
                </c:pt>
                <c:pt idx="13">
                  <c:v>35151</c:v>
                </c:pt>
                <c:pt idx="14">
                  <c:v>37986</c:v>
                </c:pt>
                <c:pt idx="15">
                  <c:v>40791</c:v>
                </c:pt>
                <c:pt idx="16">
                  <c:v>43565</c:v>
                </c:pt>
                <c:pt idx="17">
                  <c:v>46320</c:v>
                </c:pt>
                <c:pt idx="18">
                  <c:v>49074</c:v>
                </c:pt>
                <c:pt idx="19">
                  <c:v>51798</c:v>
                </c:pt>
                <c:pt idx="20">
                  <c:v>54497</c:v>
                </c:pt>
                <c:pt idx="21">
                  <c:v>57163</c:v>
                </c:pt>
                <c:pt idx="22">
                  <c:v>59781</c:v>
                </c:pt>
                <c:pt idx="23">
                  <c:v>62364</c:v>
                </c:pt>
                <c:pt idx="24">
                  <c:v>64894</c:v>
                </c:pt>
                <c:pt idx="25">
                  <c:v>67402</c:v>
                </c:pt>
                <c:pt idx="26">
                  <c:v>69863</c:v>
                </c:pt>
                <c:pt idx="27">
                  <c:v>72262</c:v>
                </c:pt>
                <c:pt idx="28">
                  <c:v>74625</c:v>
                </c:pt>
                <c:pt idx="29">
                  <c:v>76968</c:v>
                </c:pt>
                <c:pt idx="30">
                  <c:v>79259</c:v>
                </c:pt>
                <c:pt idx="31">
                  <c:v>81499</c:v>
                </c:pt>
                <c:pt idx="32">
                  <c:v>83720</c:v>
                </c:pt>
                <c:pt idx="33">
                  <c:v>85908</c:v>
                </c:pt>
                <c:pt idx="34">
                  <c:v>87937</c:v>
                </c:pt>
                <c:pt idx="35">
                  <c:v>89645</c:v>
                </c:pt>
                <c:pt idx="36">
                  <c:v>91312</c:v>
                </c:pt>
                <c:pt idx="37">
                  <c:v>92971</c:v>
                </c:pt>
                <c:pt idx="38">
                  <c:v>94624</c:v>
                </c:pt>
                <c:pt idx="39">
                  <c:v>96271</c:v>
                </c:pt>
                <c:pt idx="40">
                  <c:v>97977</c:v>
                </c:pt>
                <c:pt idx="41">
                  <c:v>99639</c:v>
                </c:pt>
                <c:pt idx="42">
                  <c:v>101345</c:v>
                </c:pt>
                <c:pt idx="43">
                  <c:v>102994</c:v>
                </c:pt>
                <c:pt idx="44">
                  <c:v>104681</c:v>
                </c:pt>
                <c:pt idx="45">
                  <c:v>106356</c:v>
                </c:pt>
                <c:pt idx="46">
                  <c:v>108040</c:v>
                </c:pt>
                <c:pt idx="47">
                  <c:v>109702</c:v>
                </c:pt>
                <c:pt idx="48">
                  <c:v>111331</c:v>
                </c:pt>
                <c:pt idx="49">
                  <c:v>113002</c:v>
                </c:pt>
                <c:pt idx="50">
                  <c:v>114631</c:v>
                </c:pt>
                <c:pt idx="51">
                  <c:v>116303</c:v>
                </c:pt>
                <c:pt idx="52">
                  <c:v>117920</c:v>
                </c:pt>
                <c:pt idx="53">
                  <c:v>119561</c:v>
                </c:pt>
                <c:pt idx="54">
                  <c:v>121196</c:v>
                </c:pt>
                <c:pt idx="55">
                  <c:v>122844</c:v>
                </c:pt>
                <c:pt idx="56">
                  <c:v>124458</c:v>
                </c:pt>
                <c:pt idx="57">
                  <c:v>126046</c:v>
                </c:pt>
                <c:pt idx="58">
                  <c:v>127624</c:v>
                </c:pt>
                <c:pt idx="59">
                  <c:v>129209</c:v>
                </c:pt>
                <c:pt idx="60">
                  <c:v>130775</c:v>
                </c:pt>
                <c:pt idx="61">
                  <c:v>132325</c:v>
                </c:pt>
                <c:pt idx="62">
                  <c:v>133855</c:v>
                </c:pt>
                <c:pt idx="63">
                  <c:v>135348</c:v>
                </c:pt>
                <c:pt idx="64">
                  <c:v>136811</c:v>
                </c:pt>
                <c:pt idx="65">
                  <c:v>138224</c:v>
                </c:pt>
                <c:pt idx="66">
                  <c:v>139549</c:v>
                </c:pt>
                <c:pt idx="67">
                  <c:v>140785</c:v>
                </c:pt>
                <c:pt idx="68">
                  <c:v>141881</c:v>
                </c:pt>
                <c:pt idx="69">
                  <c:v>142793</c:v>
                </c:pt>
                <c:pt idx="70">
                  <c:v>143539</c:v>
                </c:pt>
                <c:pt idx="71">
                  <c:v>144089</c:v>
                </c:pt>
                <c:pt idx="72">
                  <c:v>144441</c:v>
                </c:pt>
                <c:pt idx="73">
                  <c:v>144602</c:v>
                </c:pt>
                <c:pt idx="74">
                  <c:v>144667</c:v>
                </c:pt>
                <c:pt idx="75">
                  <c:v>144697</c:v>
                </c:pt>
                <c:pt idx="76">
                  <c:v>144729</c:v>
                </c:pt>
                <c:pt idx="77">
                  <c:v>144760</c:v>
                </c:pt>
                <c:pt idx="78">
                  <c:v>144784</c:v>
                </c:pt>
                <c:pt idx="79">
                  <c:v>144813</c:v>
                </c:pt>
                <c:pt idx="80">
                  <c:v>144855</c:v>
                </c:pt>
                <c:pt idx="81">
                  <c:v>144888</c:v>
                </c:pt>
                <c:pt idx="82">
                  <c:v>144913</c:v>
                </c:pt>
                <c:pt idx="83">
                  <c:v>144944</c:v>
                </c:pt>
                <c:pt idx="84">
                  <c:v>144973</c:v>
                </c:pt>
                <c:pt idx="85">
                  <c:v>144989</c:v>
                </c:pt>
                <c:pt idx="86">
                  <c:v>145018</c:v>
                </c:pt>
                <c:pt idx="87">
                  <c:v>145033</c:v>
                </c:pt>
                <c:pt idx="88">
                  <c:v>145047</c:v>
                </c:pt>
                <c:pt idx="89">
                  <c:v>145066</c:v>
                </c:pt>
                <c:pt idx="90">
                  <c:v>145084</c:v>
                </c:pt>
                <c:pt idx="91">
                  <c:v>145099</c:v>
                </c:pt>
                <c:pt idx="92">
                  <c:v>145118</c:v>
                </c:pt>
                <c:pt idx="93">
                  <c:v>145142</c:v>
                </c:pt>
                <c:pt idx="94">
                  <c:v>145166</c:v>
                </c:pt>
                <c:pt idx="95">
                  <c:v>145187</c:v>
                </c:pt>
                <c:pt idx="96">
                  <c:v>145203</c:v>
                </c:pt>
                <c:pt idx="97">
                  <c:v>145229</c:v>
                </c:pt>
                <c:pt idx="98">
                  <c:v>145242</c:v>
                </c:pt>
                <c:pt idx="99">
                  <c:v>145260</c:v>
                </c:pt>
                <c:pt idx="100">
                  <c:v>145284</c:v>
                </c:pt>
                <c:pt idx="101">
                  <c:v>145304</c:v>
                </c:pt>
                <c:pt idx="102">
                  <c:v>145315</c:v>
                </c:pt>
                <c:pt idx="103">
                  <c:v>145330</c:v>
                </c:pt>
                <c:pt idx="104">
                  <c:v>145346</c:v>
                </c:pt>
                <c:pt idx="105">
                  <c:v>145367</c:v>
                </c:pt>
                <c:pt idx="106">
                  <c:v>145379</c:v>
                </c:pt>
                <c:pt idx="107">
                  <c:v>145396</c:v>
                </c:pt>
                <c:pt idx="108">
                  <c:v>145408</c:v>
                </c:pt>
                <c:pt idx="109">
                  <c:v>145423</c:v>
                </c:pt>
                <c:pt idx="110">
                  <c:v>145439</c:v>
                </c:pt>
                <c:pt idx="111">
                  <c:v>145448</c:v>
                </c:pt>
                <c:pt idx="112">
                  <c:v>145468</c:v>
                </c:pt>
                <c:pt idx="113">
                  <c:v>145481</c:v>
                </c:pt>
                <c:pt idx="114">
                  <c:v>145496</c:v>
                </c:pt>
                <c:pt idx="115">
                  <c:v>145511</c:v>
                </c:pt>
                <c:pt idx="116">
                  <c:v>145516</c:v>
                </c:pt>
                <c:pt idx="117">
                  <c:v>145533</c:v>
                </c:pt>
                <c:pt idx="118">
                  <c:v>145544</c:v>
                </c:pt>
                <c:pt idx="119">
                  <c:v>145554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Sheet1!$F$4:$F$5</c:f>
              <c:strCache>
                <c:ptCount val="2"/>
                <c:pt idx="0">
                  <c:v>case3</c:v>
                </c:pt>
                <c:pt idx="1">
                  <c:v>4500/1500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Sheet1!$C$6:$C$125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Sheet1!$F$6:$F$125</c:f>
              <c:numCache>
                <c:formatCode>General</c:formatCode>
                <c:ptCount val="120"/>
                <c:pt idx="0">
                  <c:v>0</c:v>
                </c:pt>
                <c:pt idx="1">
                  <c:v>1477</c:v>
                </c:pt>
                <c:pt idx="2">
                  <c:v>3337</c:v>
                </c:pt>
                <c:pt idx="3">
                  <c:v>6204</c:v>
                </c:pt>
                <c:pt idx="4">
                  <c:v>9160</c:v>
                </c:pt>
                <c:pt idx="5">
                  <c:v>12162</c:v>
                </c:pt>
                <c:pt idx="6">
                  <c:v>15205</c:v>
                </c:pt>
                <c:pt idx="7">
                  <c:v>18210</c:v>
                </c:pt>
                <c:pt idx="8">
                  <c:v>21219</c:v>
                </c:pt>
                <c:pt idx="9">
                  <c:v>24191</c:v>
                </c:pt>
                <c:pt idx="10">
                  <c:v>27193</c:v>
                </c:pt>
                <c:pt idx="11">
                  <c:v>30149</c:v>
                </c:pt>
                <c:pt idx="12">
                  <c:v>33162</c:v>
                </c:pt>
                <c:pt idx="13">
                  <c:v>36184</c:v>
                </c:pt>
                <c:pt idx="14">
                  <c:v>39149</c:v>
                </c:pt>
                <c:pt idx="15">
                  <c:v>42135</c:v>
                </c:pt>
                <c:pt idx="16">
                  <c:v>45144</c:v>
                </c:pt>
                <c:pt idx="17">
                  <c:v>48113</c:v>
                </c:pt>
                <c:pt idx="18">
                  <c:v>51085</c:v>
                </c:pt>
                <c:pt idx="19">
                  <c:v>54085</c:v>
                </c:pt>
                <c:pt idx="20">
                  <c:v>57038</c:v>
                </c:pt>
                <c:pt idx="21">
                  <c:v>59977</c:v>
                </c:pt>
                <c:pt idx="22">
                  <c:v>62853</c:v>
                </c:pt>
                <c:pt idx="23">
                  <c:v>65741</c:v>
                </c:pt>
                <c:pt idx="24">
                  <c:v>68603</c:v>
                </c:pt>
                <c:pt idx="25">
                  <c:v>71392</c:v>
                </c:pt>
                <c:pt idx="26">
                  <c:v>74156</c:v>
                </c:pt>
                <c:pt idx="27">
                  <c:v>76825</c:v>
                </c:pt>
                <c:pt idx="28">
                  <c:v>79495</c:v>
                </c:pt>
                <c:pt idx="29">
                  <c:v>82135</c:v>
                </c:pt>
                <c:pt idx="30">
                  <c:v>84737</c:v>
                </c:pt>
                <c:pt idx="31">
                  <c:v>87295</c:v>
                </c:pt>
                <c:pt idx="32">
                  <c:v>89819</c:v>
                </c:pt>
                <c:pt idx="33">
                  <c:v>92335</c:v>
                </c:pt>
                <c:pt idx="34">
                  <c:v>94649</c:v>
                </c:pt>
                <c:pt idx="35">
                  <c:v>96733</c:v>
                </c:pt>
                <c:pt idx="36">
                  <c:v>98785</c:v>
                </c:pt>
                <c:pt idx="37">
                  <c:v>100845</c:v>
                </c:pt>
                <c:pt idx="38">
                  <c:v>102922</c:v>
                </c:pt>
                <c:pt idx="39">
                  <c:v>104967</c:v>
                </c:pt>
                <c:pt idx="40">
                  <c:v>107027</c:v>
                </c:pt>
                <c:pt idx="41">
                  <c:v>109090</c:v>
                </c:pt>
                <c:pt idx="42">
                  <c:v>111137</c:v>
                </c:pt>
                <c:pt idx="43">
                  <c:v>113210</c:v>
                </c:pt>
                <c:pt idx="44">
                  <c:v>115236</c:v>
                </c:pt>
                <c:pt idx="45">
                  <c:v>117295</c:v>
                </c:pt>
                <c:pt idx="46">
                  <c:v>119329</c:v>
                </c:pt>
                <c:pt idx="47">
                  <c:v>121341</c:v>
                </c:pt>
                <c:pt idx="48">
                  <c:v>123352</c:v>
                </c:pt>
                <c:pt idx="49">
                  <c:v>125362</c:v>
                </c:pt>
                <c:pt idx="50">
                  <c:v>127365</c:v>
                </c:pt>
                <c:pt idx="51">
                  <c:v>129324</c:v>
                </c:pt>
                <c:pt idx="52">
                  <c:v>131278</c:v>
                </c:pt>
                <c:pt idx="53">
                  <c:v>133212</c:v>
                </c:pt>
                <c:pt idx="54">
                  <c:v>135105</c:v>
                </c:pt>
                <c:pt idx="55">
                  <c:v>136928</c:v>
                </c:pt>
                <c:pt idx="56">
                  <c:v>138746</c:v>
                </c:pt>
                <c:pt idx="57">
                  <c:v>140454</c:v>
                </c:pt>
                <c:pt idx="58">
                  <c:v>141996</c:v>
                </c:pt>
                <c:pt idx="59">
                  <c:v>143338</c:v>
                </c:pt>
                <c:pt idx="60">
                  <c:v>144313</c:v>
                </c:pt>
                <c:pt idx="61">
                  <c:v>144852</c:v>
                </c:pt>
                <c:pt idx="62">
                  <c:v>144973</c:v>
                </c:pt>
                <c:pt idx="63">
                  <c:v>144933</c:v>
                </c:pt>
                <c:pt idx="64">
                  <c:v>144907</c:v>
                </c:pt>
                <c:pt idx="65">
                  <c:v>144937</c:v>
                </c:pt>
                <c:pt idx="66">
                  <c:v>144999</c:v>
                </c:pt>
                <c:pt idx="67">
                  <c:v>145053</c:v>
                </c:pt>
                <c:pt idx="68">
                  <c:v>145097</c:v>
                </c:pt>
                <c:pt idx="69">
                  <c:v>145143</c:v>
                </c:pt>
                <c:pt idx="70">
                  <c:v>145184</c:v>
                </c:pt>
                <c:pt idx="71">
                  <c:v>145218</c:v>
                </c:pt>
                <c:pt idx="72">
                  <c:v>145261</c:v>
                </c:pt>
                <c:pt idx="73">
                  <c:v>145289</c:v>
                </c:pt>
                <c:pt idx="74">
                  <c:v>145319</c:v>
                </c:pt>
                <c:pt idx="75">
                  <c:v>145352</c:v>
                </c:pt>
                <c:pt idx="76">
                  <c:v>145375</c:v>
                </c:pt>
                <c:pt idx="77">
                  <c:v>145406</c:v>
                </c:pt>
                <c:pt idx="78">
                  <c:v>145432</c:v>
                </c:pt>
                <c:pt idx="79">
                  <c:v>145460</c:v>
                </c:pt>
                <c:pt idx="80">
                  <c:v>145483</c:v>
                </c:pt>
                <c:pt idx="81">
                  <c:v>145510</c:v>
                </c:pt>
                <c:pt idx="82">
                  <c:v>145533</c:v>
                </c:pt>
                <c:pt idx="83">
                  <c:v>145562</c:v>
                </c:pt>
                <c:pt idx="84">
                  <c:v>145587</c:v>
                </c:pt>
                <c:pt idx="85">
                  <c:v>145617</c:v>
                </c:pt>
                <c:pt idx="86">
                  <c:v>145633</c:v>
                </c:pt>
                <c:pt idx="87">
                  <c:v>145656</c:v>
                </c:pt>
                <c:pt idx="88">
                  <c:v>145676</c:v>
                </c:pt>
                <c:pt idx="89">
                  <c:v>145695</c:v>
                </c:pt>
                <c:pt idx="90">
                  <c:v>145723</c:v>
                </c:pt>
                <c:pt idx="91">
                  <c:v>145748</c:v>
                </c:pt>
                <c:pt idx="92">
                  <c:v>145765</c:v>
                </c:pt>
                <c:pt idx="93">
                  <c:v>145782</c:v>
                </c:pt>
                <c:pt idx="94">
                  <c:v>145795</c:v>
                </c:pt>
                <c:pt idx="95">
                  <c:v>145809</c:v>
                </c:pt>
                <c:pt idx="96">
                  <c:v>145829</c:v>
                </c:pt>
                <c:pt idx="97">
                  <c:v>145838</c:v>
                </c:pt>
                <c:pt idx="98">
                  <c:v>145858</c:v>
                </c:pt>
                <c:pt idx="99">
                  <c:v>145880</c:v>
                </c:pt>
                <c:pt idx="100">
                  <c:v>145898</c:v>
                </c:pt>
                <c:pt idx="101">
                  <c:v>145915</c:v>
                </c:pt>
                <c:pt idx="102">
                  <c:v>145923</c:v>
                </c:pt>
                <c:pt idx="103">
                  <c:v>145941</c:v>
                </c:pt>
                <c:pt idx="104">
                  <c:v>145949</c:v>
                </c:pt>
                <c:pt idx="105">
                  <c:v>145960</c:v>
                </c:pt>
                <c:pt idx="106">
                  <c:v>145971</c:v>
                </c:pt>
                <c:pt idx="107">
                  <c:v>145988</c:v>
                </c:pt>
                <c:pt idx="108">
                  <c:v>146005</c:v>
                </c:pt>
                <c:pt idx="109">
                  <c:v>146022</c:v>
                </c:pt>
                <c:pt idx="110">
                  <c:v>146028</c:v>
                </c:pt>
                <c:pt idx="111">
                  <c:v>146039</c:v>
                </c:pt>
                <c:pt idx="112">
                  <c:v>146050</c:v>
                </c:pt>
                <c:pt idx="113">
                  <c:v>146065</c:v>
                </c:pt>
                <c:pt idx="114">
                  <c:v>146077</c:v>
                </c:pt>
                <c:pt idx="115">
                  <c:v>146091</c:v>
                </c:pt>
                <c:pt idx="116">
                  <c:v>146099</c:v>
                </c:pt>
                <c:pt idx="117">
                  <c:v>146117</c:v>
                </c:pt>
                <c:pt idx="118">
                  <c:v>146127</c:v>
                </c:pt>
                <c:pt idx="119">
                  <c:v>146141</c:v>
                </c:pt>
              </c:numCache>
            </c:numRef>
          </c:yVal>
          <c:smooth val="1"/>
        </c:ser>
        <c:ser>
          <c:idx val="3"/>
          <c:order val="3"/>
          <c:tx>
            <c:v>補助線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spPr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  <a:round/>
              </a:ln>
              <a:effectLst/>
            </c:spPr>
          </c:dPt>
          <c:xVal>
            <c:numRef>
              <c:f>Sheet1!$H$35:$H$36</c:f>
              <c:numCache>
                <c:formatCode>General</c:formatCode>
                <c:ptCount val="2"/>
                <c:pt idx="0">
                  <c:v>0.03</c:v>
                </c:pt>
                <c:pt idx="1">
                  <c:v>0.03</c:v>
                </c:pt>
              </c:numCache>
            </c:numRef>
          </c:xVal>
          <c:yVal>
            <c:numRef>
              <c:f>Sheet1!$I$35:$I$36</c:f>
              <c:numCache>
                <c:formatCode>General</c:formatCode>
                <c:ptCount val="2"/>
                <c:pt idx="0">
                  <c:v>0</c:v>
                </c:pt>
                <c:pt idx="1">
                  <c:v>160000</c:v>
                </c:pt>
              </c:numCache>
            </c:numRef>
          </c:yVal>
          <c:smooth val="1"/>
        </c:ser>
        <c:ser>
          <c:idx val="4"/>
          <c:order val="4"/>
          <c:tx>
            <c:v>補助線-pestle落下終了</c:v>
          </c:tx>
          <c:spPr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Sheet1!$K$35:$K$36</c:f>
              <c:numCache>
                <c:formatCode>General</c:formatCode>
                <c:ptCount val="2"/>
                <c:pt idx="0">
                  <c:v>6.6666000000000003E-2</c:v>
                </c:pt>
                <c:pt idx="1">
                  <c:v>6.6666000000000003E-2</c:v>
                </c:pt>
              </c:numCache>
            </c:numRef>
          </c:xVal>
          <c:yVal>
            <c:numRef>
              <c:f>Sheet1!$L$35:$L$36</c:f>
              <c:numCache>
                <c:formatCode>General</c:formatCode>
                <c:ptCount val="2"/>
                <c:pt idx="0">
                  <c:v>0</c:v>
                </c:pt>
                <c:pt idx="1">
                  <c:v>160000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7274176"/>
        <c:axId val="387273616"/>
      </c:scatterChart>
      <c:valAx>
        <c:axId val="387274176"/>
        <c:scaling>
          <c:orientation val="minMax"/>
          <c:max val="0.24000000000000002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Time[s]</a:t>
                </a:r>
                <a:endParaRPr lang="ja-JP"/>
              </a:p>
            </c:rich>
          </c:tx>
          <c:layout>
            <c:manualLayout>
              <c:xMode val="edge"/>
              <c:yMode val="edge"/>
              <c:x val="0.43728685792805416"/>
              <c:y val="0.922219125264209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87273616"/>
        <c:crosses val="autoZero"/>
        <c:crossBetween val="midCat"/>
        <c:majorUnit val="4.0000000000000008E-2"/>
      </c:valAx>
      <c:valAx>
        <c:axId val="387273616"/>
        <c:scaling>
          <c:orientation val="minMax"/>
          <c:max val="160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Die</a:t>
                </a:r>
                <a:r>
                  <a:rPr lang="ja-JP" altLang="en-US"/>
                  <a:t>内部粒子数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872741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706226264050128"/>
          <c:y val="0.39473857803172829"/>
          <c:w val="0.2441916081274986"/>
          <c:h val="0.2488955473486168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 w="19050">
      <a:solidFill>
        <a:srgbClr val="99DABA"/>
      </a:solidFill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0.42887</cdr:x>
      <cdr:y>0.59505</cdr:y>
    </cdr:from>
    <cdr:to>
      <cdr:x>0.61856</cdr:x>
      <cdr:y>0.74961</cdr:y>
    </cdr:to>
    <cdr:sp macro="" textlink="">
      <cdr:nvSpPr>
        <cdr:cNvPr id="10" name="テキスト ボックス 9"/>
        <cdr:cNvSpPr txBox="1"/>
      </cdr:nvSpPr>
      <cdr:spPr>
        <a:xfrm xmlns:a="http://schemas.openxmlformats.org/drawingml/2006/main">
          <a:off x="1981201" y="1833563"/>
          <a:ext cx="876300" cy="4762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ja-JP" altLang="en-US" sz="110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0.35876</cdr:x>
      <cdr:y>0.68161</cdr:y>
    </cdr:from>
    <cdr:to>
      <cdr:x>0.44948</cdr:x>
      <cdr:y>0.68161</cdr:y>
    </cdr:to>
    <cdr:cxnSp macro="">
      <cdr:nvCxnSpPr>
        <cdr:cNvPr id="5" name="直線矢印コネクタ 4"/>
        <cdr:cNvCxnSpPr/>
      </cdr:nvCxnSpPr>
      <cdr:spPr>
        <a:xfrm xmlns:a="http://schemas.openxmlformats.org/drawingml/2006/main" flipH="1">
          <a:off x="1657352" y="2100263"/>
          <a:ext cx="419099" cy="0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rgbClr val="FFC000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0.42887</cdr:x>
      <cdr:y>0.59505</cdr:y>
    </cdr:from>
    <cdr:to>
      <cdr:x>0.61856</cdr:x>
      <cdr:y>0.74961</cdr:y>
    </cdr:to>
    <cdr:sp macro="" textlink="">
      <cdr:nvSpPr>
        <cdr:cNvPr id="10" name="テキスト ボックス 9"/>
        <cdr:cNvSpPr txBox="1"/>
      </cdr:nvSpPr>
      <cdr:spPr>
        <a:xfrm xmlns:a="http://schemas.openxmlformats.org/drawingml/2006/main">
          <a:off x="1981201" y="1833563"/>
          <a:ext cx="876300" cy="4762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ja-JP" altLang="en-US" sz="1100"/>
        </a:p>
      </cdr:txBody>
    </cdr:sp>
  </cdr:relSizeAnchor>
  <cdr:relSizeAnchor xmlns:cdr="http://schemas.openxmlformats.org/drawingml/2006/chartDrawing">
    <cdr:from>
      <cdr:x>0.44944</cdr:x>
      <cdr:y>0.6337</cdr:y>
    </cdr:from>
    <cdr:to>
      <cdr:x>0.7303</cdr:x>
      <cdr:y>0.72253</cdr:y>
    </cdr:to>
    <cdr:sp macro="" textlink="">
      <cdr:nvSpPr>
        <cdr:cNvPr id="11" name="テキスト ボックス 10"/>
        <cdr:cNvSpPr txBox="1"/>
      </cdr:nvSpPr>
      <cdr:spPr>
        <a:xfrm xmlns:a="http://schemas.openxmlformats.org/drawingml/2006/main">
          <a:off x="2880320" y="2436528"/>
          <a:ext cx="1799933" cy="341552"/>
        </a:xfrm>
        <a:prstGeom xmlns:a="http://schemas.openxmlformats.org/drawingml/2006/main" prst="rect">
          <a:avLst/>
        </a:prstGeom>
        <a:ln xmlns:a="http://schemas.openxmlformats.org/drawingml/2006/main">
          <a:solidFill>
            <a:srgbClr val="FFC000"/>
          </a:solidFill>
        </a:ln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ja-JP" sz="1400" dirty="0"/>
            <a:t>pestle</a:t>
          </a:r>
          <a:r>
            <a:rPr lang="ja-JP" altLang="en-US" sz="1400" dirty="0"/>
            <a:t>落下終了時刻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0.22271</cdr:x>
      <cdr:y>0.71332</cdr:y>
    </cdr:from>
    <cdr:to>
      <cdr:x>0.32774</cdr:x>
      <cdr:y>0.76863</cdr:y>
    </cdr:to>
    <cdr:sp macro="" textlink="">
      <cdr:nvSpPr>
        <cdr:cNvPr id="2" name="テキスト ボックス 1"/>
        <cdr:cNvSpPr txBox="1"/>
      </cdr:nvSpPr>
      <cdr:spPr>
        <a:xfrm xmlns:a="http://schemas.openxmlformats.org/drawingml/2006/main">
          <a:off x="1272307" y="2761671"/>
          <a:ext cx="600033" cy="21413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ja-JP" sz="1100" dirty="0"/>
            <a:t>0.03[s]</a:t>
          </a:r>
          <a:endParaRPr lang="ja-JP" altLang="en-US" sz="1100" dirty="0"/>
        </a:p>
      </cdr:txBody>
    </cdr:sp>
  </cdr:relSizeAnchor>
  <cdr:relSizeAnchor xmlns:cdr="http://schemas.openxmlformats.org/drawingml/2006/chartDrawing">
    <cdr:from>
      <cdr:x>0.34875</cdr:x>
      <cdr:y>0.71332</cdr:y>
    </cdr:from>
    <cdr:to>
      <cdr:x>0.61743</cdr:x>
      <cdr:y>0.76863</cdr:y>
    </cdr:to>
    <cdr:sp macro="" textlink="">
      <cdr:nvSpPr>
        <cdr:cNvPr id="3" name="テキスト ボックス 1"/>
        <cdr:cNvSpPr txBox="1"/>
      </cdr:nvSpPr>
      <cdr:spPr>
        <a:xfrm xmlns:a="http://schemas.openxmlformats.org/drawingml/2006/main">
          <a:off x="1992387" y="2761671"/>
          <a:ext cx="1534953" cy="21413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ja-JP" sz="1100" dirty="0"/>
            <a:t>pestle</a:t>
          </a:r>
          <a:r>
            <a:rPr lang="ja-JP" altLang="en-US" sz="1100" dirty="0"/>
            <a:t>落下終了時刻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D552C-F50D-4EAB-9D36-82EA6BBE27A9}" type="datetimeFigureOut">
              <a:rPr kumimoji="1" lang="ja-JP" altLang="en-US" smtClean="0"/>
              <a:t>2018/10/19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061CDF-EB04-4418-8F6E-36892D66F0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38591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2FF8A-4899-49C0-8C60-4DC8CBEDC3E6}" type="datetimeFigureOut">
              <a:rPr kumimoji="1" lang="ja-JP" altLang="en-US" smtClean="0"/>
              <a:t>2018/10/19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3013"/>
            <a:ext cx="4471987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26D7AE-D800-4044-BB50-217E18DF86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0116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1963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4271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1900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9119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3422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4385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22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4637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1955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4553519" y="3645024"/>
            <a:ext cx="305983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ja-JP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サクソン効果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TextBox 6">
            <a:hlinkClick r:id="rId3"/>
          </p:cNvPr>
          <p:cNvSpPr txBox="1"/>
          <p:nvPr/>
        </p:nvSpPr>
        <p:spPr>
          <a:xfrm>
            <a:off x="0" y="6597932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ALLPPT.com _ Free PowerPoint Templates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、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Diagrams and Charts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452320" y="476672"/>
            <a:ext cx="1110013" cy="272795"/>
            <a:chOff x="3275856" y="1242391"/>
            <a:chExt cx="1656184" cy="407020"/>
          </a:xfrm>
        </p:grpSpPr>
        <p:sp>
          <p:nvSpPr>
            <p:cNvPr id="15" name="Rounded Rectangle 14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4337495" y="3654536"/>
            <a:ext cx="72008" cy="6368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Vacuum vs Air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7" name="表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293558"/>
              </p:ext>
            </p:extLst>
          </p:nvPr>
        </p:nvGraphicFramePr>
        <p:xfrm>
          <a:off x="2317983" y="1961135"/>
          <a:ext cx="5835690" cy="407715"/>
        </p:xfrm>
        <a:graphic>
          <a:graphicData uri="http://schemas.openxmlformats.org/drawingml/2006/table">
            <a:tbl>
              <a:tblPr/>
              <a:tblGrid>
                <a:gridCol w="29178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17845"/>
              </a:tblGrid>
              <a:tr h="4077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Case-Vacuum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Case-Air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cxnSp>
        <p:nvCxnSpPr>
          <p:cNvPr id="19" name="直線コネクタ 18"/>
          <p:cNvCxnSpPr/>
          <p:nvPr/>
        </p:nvCxnSpPr>
        <p:spPr>
          <a:xfrm>
            <a:off x="2317983" y="2368850"/>
            <a:ext cx="18865" cy="23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 flipH="1">
            <a:off x="5220071" y="2383003"/>
            <a:ext cx="12410" cy="2345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 flipH="1">
            <a:off x="8142520" y="2369663"/>
            <a:ext cx="1570" cy="2358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表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347530"/>
              </p:ext>
            </p:extLst>
          </p:nvPr>
        </p:nvGraphicFramePr>
        <p:xfrm>
          <a:off x="1362196" y="5807013"/>
          <a:ext cx="6810204" cy="358140"/>
        </p:xfrm>
        <a:graphic>
          <a:graphicData uri="http://schemas.openxmlformats.org/drawingml/2006/table">
            <a:tbl>
              <a:tblPr/>
              <a:tblGrid>
                <a:gridCol w="9775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sum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146191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145008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1" name="図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48" y="2307302"/>
            <a:ext cx="1232046" cy="1408053"/>
          </a:xfrm>
          <a:prstGeom prst="rect">
            <a:avLst/>
          </a:prstGeom>
        </p:spPr>
      </p:pic>
      <p:cxnSp>
        <p:nvCxnSpPr>
          <p:cNvPr id="32" name="直線矢印コネクタ 31"/>
          <p:cNvCxnSpPr>
            <a:stCxn id="33" idx="2"/>
          </p:cNvCxnSpPr>
          <p:nvPr/>
        </p:nvCxnSpPr>
        <p:spPr>
          <a:xfrm flipH="1">
            <a:off x="1190971" y="1993931"/>
            <a:ext cx="152809" cy="1052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-6116" y="1347600"/>
            <a:ext cx="2699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/>
              <a:t>Number of </a:t>
            </a:r>
            <a:r>
              <a:rPr kumimoji="1" lang="en-US" altLang="ja-JP" u="sng" dirty="0" err="1" smtClean="0"/>
              <a:t>partic</a:t>
            </a:r>
            <a:r>
              <a:rPr kumimoji="1" lang="ja-JP" altLang="en-US" u="sng" dirty="0" err="1" smtClean="0"/>
              <a:t>ｌ</a:t>
            </a:r>
            <a:r>
              <a:rPr kumimoji="1" lang="en-US" altLang="ja-JP" u="sng" dirty="0" err="1" smtClean="0"/>
              <a:t>es</a:t>
            </a:r>
            <a:endParaRPr kumimoji="1" lang="en-US" altLang="ja-JP" u="sng" dirty="0"/>
          </a:p>
          <a:p>
            <a:pPr algn="ctr"/>
            <a:r>
              <a:rPr kumimoji="1" lang="en-US" altLang="ja-JP" u="sng" dirty="0"/>
              <a:t>in the </a:t>
            </a:r>
            <a:r>
              <a:rPr kumimoji="1" lang="en-US" altLang="ja-JP" u="sng" dirty="0" smtClean="0"/>
              <a:t>Die</a:t>
            </a:r>
            <a:endParaRPr kumimoji="1" lang="en-US" altLang="ja-JP" u="sng" dirty="0"/>
          </a:p>
        </p:txBody>
      </p:sp>
      <p:graphicFrame>
        <p:nvGraphicFramePr>
          <p:cNvPr id="36" name="表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350307"/>
              </p:ext>
            </p:extLst>
          </p:nvPr>
        </p:nvGraphicFramePr>
        <p:xfrm>
          <a:off x="395534" y="4742506"/>
          <a:ext cx="7758139" cy="893445"/>
        </p:xfrm>
        <a:graphic>
          <a:graphicData uri="http://schemas.openxmlformats.org/drawingml/2006/table">
            <a:tbl>
              <a:tblPr/>
              <a:tblGrid>
                <a:gridCol w="9084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386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9712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93360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17145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31676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32622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31197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32700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31858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30383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27387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25806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24073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23497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142" y="2468534"/>
            <a:ext cx="1630716" cy="2174288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838" y="2468535"/>
            <a:ext cx="1635787" cy="2174287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  <p:sp>
        <p:nvSpPr>
          <p:cNvPr id="20" name="テキスト ボックス 19"/>
          <p:cNvSpPr txBox="1"/>
          <p:nvPr/>
        </p:nvSpPr>
        <p:spPr>
          <a:xfrm>
            <a:off x="805670" y="6174940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Case-Vacuum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の方が多くの粒子を充填できている。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1326620" y="5771013"/>
            <a:ext cx="6859870" cy="250275"/>
          </a:xfrm>
          <a:prstGeom prst="rect">
            <a:avLst/>
          </a:prstGeom>
          <a:noFill/>
          <a:ln>
            <a:solidFill>
              <a:srgbClr val="DA99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760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Vacuum vs Air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Layer</a:t>
            </a:r>
          </a:p>
        </p:txBody>
      </p:sp>
      <p:graphicFrame>
        <p:nvGraphicFramePr>
          <p:cNvPr id="6" name="グラフ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6376865"/>
              </p:ext>
            </p:extLst>
          </p:nvPr>
        </p:nvGraphicFramePr>
        <p:xfrm>
          <a:off x="1331640" y="1656647"/>
          <a:ext cx="6624736" cy="4020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テキスト ボックス 6"/>
          <p:cNvSpPr txBox="1"/>
          <p:nvPr/>
        </p:nvSpPr>
        <p:spPr>
          <a:xfrm>
            <a:off x="805670" y="6174940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Case-Vacuum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の方がバランスが良く充填できている。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23244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 </a:t>
            </a:r>
            <a:r>
              <a:rPr kumimoji="1" lang="en-US" altLang="ja-JP" dirty="0" smtClean="0"/>
              <a:t>Vacuum </a:t>
            </a:r>
            <a:r>
              <a:rPr kumimoji="1" lang="en-US" altLang="ja-JP" dirty="0"/>
              <a:t>vs Air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u="sng" dirty="0"/>
              <a:t>Velocity – Die</a:t>
            </a:r>
            <a:r>
              <a:rPr kumimoji="1" lang="ja-JP" altLang="en-US" u="sng" dirty="0"/>
              <a:t>内部の粒子数</a:t>
            </a:r>
            <a:endParaRPr kumimoji="1" lang="en-US" altLang="ja-JP" u="sng" dirty="0"/>
          </a:p>
        </p:txBody>
      </p:sp>
      <p:sp>
        <p:nvSpPr>
          <p:cNvPr id="5" name="円/楕円 4"/>
          <p:cNvSpPr/>
          <p:nvPr/>
        </p:nvSpPr>
        <p:spPr>
          <a:xfrm>
            <a:off x="1907704" y="3944800"/>
            <a:ext cx="1728192" cy="1883952"/>
          </a:xfrm>
          <a:prstGeom prst="ellipse">
            <a:avLst/>
          </a:prstGeom>
          <a:noFill/>
          <a:ln w="63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15616" y="6102588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初期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段階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では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Case-Air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の方が粒子が流れ込んでいる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graphicFrame>
        <p:nvGraphicFramePr>
          <p:cNvPr id="11" name="グラフ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9822811"/>
              </p:ext>
            </p:extLst>
          </p:nvPr>
        </p:nvGraphicFramePr>
        <p:xfrm>
          <a:off x="1115616" y="1928576"/>
          <a:ext cx="6408711" cy="3844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8058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 </a:t>
            </a:r>
            <a:r>
              <a:rPr kumimoji="1" lang="en-US" altLang="ja-JP" dirty="0" smtClean="0"/>
              <a:t>Vacuum </a:t>
            </a:r>
            <a:r>
              <a:rPr kumimoji="1" lang="en-US" altLang="ja-JP" dirty="0"/>
              <a:t>vs Air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u="sng" dirty="0"/>
              <a:t>Velocity – Die</a:t>
            </a:r>
            <a:r>
              <a:rPr kumimoji="1" lang="ja-JP" altLang="en-US" u="sng" dirty="0"/>
              <a:t>内部の粒子数</a:t>
            </a:r>
            <a:endParaRPr kumimoji="1" lang="en-US" altLang="ja-JP" u="sng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81590" y="3476328"/>
            <a:ext cx="7380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uFill>
                  <a:solidFill>
                    <a:srgbClr val="FF0000"/>
                  </a:solidFill>
                </a:uFill>
              </a:rPr>
              <a:t>・</a:t>
            </a:r>
            <a:r>
              <a:rPr kumimoji="1" lang="en-US" altLang="ja-JP" sz="2800" dirty="0" smtClean="0">
                <a:uFill>
                  <a:solidFill>
                    <a:srgbClr val="FF0000"/>
                  </a:solidFill>
                </a:uFill>
              </a:rPr>
              <a:t>Pestle</a:t>
            </a:r>
            <a:r>
              <a:rPr kumimoji="1" lang="ja-JP" altLang="en-US" sz="2800" dirty="0" smtClean="0">
                <a:uFill>
                  <a:solidFill>
                    <a:srgbClr val="FF0000"/>
                  </a:solidFill>
                </a:uFill>
              </a:rPr>
              <a:t>の落下終了前後での変化</a:t>
            </a:r>
            <a:r>
              <a:rPr kumimoji="1" lang="en-US" altLang="ja-JP" sz="2800" dirty="0" smtClean="0">
                <a:uFill>
                  <a:solidFill>
                    <a:srgbClr val="FF0000"/>
                  </a:solidFill>
                </a:uFill>
              </a:rPr>
              <a:t>?</a:t>
            </a:r>
            <a:endParaRPr kumimoji="1" lang="en-US" altLang="ja-JP" sz="2800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883875" y="2523964"/>
            <a:ext cx="7380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uFill>
                  <a:solidFill>
                    <a:srgbClr val="FF0000"/>
                  </a:solidFill>
                </a:uFill>
              </a:rPr>
              <a:t>粒子数が逆転する要因は？</a:t>
            </a:r>
            <a:endParaRPr kumimoji="1" lang="en-US" altLang="ja-JP" sz="2000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81590" y="4167082"/>
            <a:ext cx="7380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uFill>
                  <a:solidFill>
                    <a:srgbClr val="FF0000"/>
                  </a:solidFill>
                </a:uFill>
              </a:rPr>
              <a:t>・気泡による影響？</a:t>
            </a:r>
            <a:endParaRPr kumimoji="1" lang="en-US" altLang="ja-JP" sz="2800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99621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 </a:t>
            </a:r>
            <a:r>
              <a:rPr kumimoji="1" lang="en-US" altLang="ja-JP" dirty="0" smtClean="0"/>
              <a:t>Vacuum </a:t>
            </a:r>
            <a:r>
              <a:rPr kumimoji="1" lang="en-US" altLang="ja-JP" dirty="0"/>
              <a:t>vs Air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u="sng" dirty="0"/>
              <a:t>Velocity – Die</a:t>
            </a:r>
            <a:r>
              <a:rPr kumimoji="1" lang="ja-JP" altLang="en-US" u="sng" dirty="0"/>
              <a:t>内部の粒子数</a:t>
            </a:r>
            <a:endParaRPr kumimoji="1" lang="en-US" altLang="ja-JP" u="sng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15616" y="5877272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pestle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の落下終了の影響はあまりない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graphicFrame>
        <p:nvGraphicFramePr>
          <p:cNvPr id="11" name="グラフ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35165"/>
              </p:ext>
            </p:extLst>
          </p:nvPr>
        </p:nvGraphicFramePr>
        <p:xfrm>
          <a:off x="1115616" y="1928576"/>
          <a:ext cx="6408711" cy="3844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テキスト ボックス 8"/>
          <p:cNvSpPr txBox="1"/>
          <p:nvPr/>
        </p:nvSpPr>
        <p:spPr>
          <a:xfrm>
            <a:off x="1115616" y="6246604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気泡による粒子流入のブロックが起きているのではないか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62468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Vacuum vs </a:t>
            </a:r>
            <a:r>
              <a:rPr kumimoji="1" lang="en-US" altLang="ja-JP" dirty="0" smtClean="0"/>
              <a:t>Air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68810" y="5243591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Case-Vacuum</a:t>
            </a:r>
            <a:endParaRPr kumimoji="1" lang="en-US" altLang="ja-JP" sz="1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644008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Case-Air</a:t>
            </a:r>
            <a:endParaRPr kumimoji="1"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Movie</a:t>
            </a:r>
            <a:endParaRPr kumimoji="1" lang="en-US" altLang="ja-JP" u="sng" dirty="0"/>
          </a:p>
        </p:txBody>
      </p:sp>
      <p:pic>
        <p:nvPicPr>
          <p:cNvPr id="5" name="vacuum vs air_void movement_15fp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3546" y="1844824"/>
            <a:ext cx="4860924" cy="3276903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  <p:sp>
        <p:nvSpPr>
          <p:cNvPr id="11" name="テキスト ボックス 10"/>
          <p:cNvSpPr txBox="1"/>
          <p:nvPr/>
        </p:nvSpPr>
        <p:spPr>
          <a:xfrm>
            <a:off x="1115616" y="5733256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気泡により、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Die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内部での粒子の広がりが抑えられている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4519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dirty="0" smtClean="0"/>
              <a:t>Vacuum vs Air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51681" y="3668301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en-US" altLang="ja-JP" sz="1400" dirty="0" smtClean="0"/>
              <a:t>Case-Vacuum</a:t>
            </a:r>
            <a:r>
              <a:rPr kumimoji="1" lang="ja-JP" altLang="en-US" sz="1400" dirty="0" smtClean="0"/>
              <a:t>の方が多くの粒子を充填できている</a:t>
            </a:r>
            <a:endParaRPr kumimoji="1" lang="en-US" altLang="ja-JP" sz="1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2317812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ja-JP" altLang="en-US" sz="1400" dirty="0" smtClean="0"/>
              <a:t>最終的には</a:t>
            </a:r>
            <a:r>
              <a:rPr kumimoji="1" lang="en-US" altLang="ja-JP" sz="1400" dirty="0" smtClean="0"/>
              <a:t>Case-Vacuum</a:t>
            </a:r>
            <a:r>
              <a:rPr kumimoji="1" lang="ja-JP" altLang="en-US" sz="1400" dirty="0" smtClean="0"/>
              <a:t>が早く充填されている。初期段階には</a:t>
            </a:r>
            <a:r>
              <a:rPr kumimoji="1" lang="en-US" altLang="ja-JP" sz="1400" dirty="0" smtClean="0"/>
              <a:t>Case-Air</a:t>
            </a:r>
            <a:r>
              <a:rPr kumimoji="1" lang="ja-JP" altLang="en-US" sz="1400" dirty="0" smtClean="0"/>
              <a:t>の方が粒子数大。</a:t>
            </a:r>
            <a:endParaRPr kumimoji="1" lang="en-US" altLang="ja-JP" sz="1400" u="heavy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51681" y="403763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/>
              <a:t>-&gt; </a:t>
            </a:r>
            <a:r>
              <a:rPr kumimoji="1" lang="en-US" altLang="ja-JP" sz="2000" dirty="0" smtClean="0"/>
              <a:t>Case-Air</a:t>
            </a:r>
            <a:r>
              <a:rPr kumimoji="1" lang="ja-JP" altLang="en-US" sz="2000" dirty="0" smtClean="0"/>
              <a:t>では、ブロックが原因で途中から流れ込みが進まないから</a:t>
            </a:r>
            <a:endParaRPr kumimoji="1" lang="en-US" altLang="ja-JP" sz="20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 </a:t>
            </a:r>
            <a:r>
              <a:rPr kumimoji="1" lang="en-US" altLang="ja-JP" sz="2000" dirty="0" smtClean="0">
                <a:solidFill>
                  <a:srgbClr val="C00000"/>
                </a:solidFill>
              </a:rPr>
              <a:t>Case-Air</a:t>
            </a:r>
            <a:r>
              <a:rPr kumimoji="1" lang="ja-JP" altLang="en-US" sz="2000" dirty="0" smtClean="0"/>
              <a:t>では</a:t>
            </a:r>
            <a:r>
              <a:rPr kumimoji="1" lang="en-US" altLang="ja-JP" sz="2000" dirty="0" smtClean="0"/>
              <a:t>Die</a:t>
            </a:r>
            <a:r>
              <a:rPr kumimoji="1" lang="ja-JP" altLang="en-US" sz="2000" dirty="0" smtClean="0"/>
              <a:t>内に</a:t>
            </a:r>
            <a:r>
              <a:rPr kumimoji="1" lang="ja-JP" altLang="en-US" sz="2000" dirty="0" smtClean="0">
                <a:solidFill>
                  <a:srgbClr val="C00000"/>
                </a:solidFill>
              </a:rPr>
              <a:t>気泡がたまり</a:t>
            </a:r>
            <a:r>
              <a:rPr kumimoji="1" lang="ja-JP" altLang="en-US" sz="2000" dirty="0" smtClean="0"/>
              <a:t>、粒子の流入が</a:t>
            </a:r>
            <a:r>
              <a:rPr kumimoji="1" lang="ja-JP" altLang="en-US" sz="2000" dirty="0" smtClean="0">
                <a:solidFill>
                  <a:srgbClr val="C00000"/>
                </a:solidFill>
              </a:rPr>
              <a:t>ブロック</a:t>
            </a:r>
            <a:r>
              <a:rPr kumimoji="1" lang="ja-JP" altLang="en-US" sz="2000" dirty="0" smtClean="0"/>
              <a:t>される</a:t>
            </a:r>
            <a:endParaRPr kumimoji="1" lang="en-US" altLang="ja-JP" sz="2000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53360" y="5014428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en-US" altLang="ja-JP" sz="1400" dirty="0" smtClean="0"/>
              <a:t>Case-Vacuum</a:t>
            </a:r>
            <a:r>
              <a:rPr kumimoji="1" lang="ja-JP" altLang="en-US" sz="1400" dirty="0" smtClean="0"/>
              <a:t>の方がバランスよく充填できている</a:t>
            </a:r>
            <a:endParaRPr kumimoji="1" lang="en-US" altLang="ja-JP" sz="14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53360" y="5383760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/>
              <a:t>-&gt; </a:t>
            </a:r>
            <a:r>
              <a:rPr kumimoji="1" lang="ja-JP" altLang="en-US" sz="2000" dirty="0" smtClean="0"/>
              <a:t>下層粒子がブロックされることなく流れ込み続けるから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429447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dirty="0" smtClean="0"/>
              <a:t>Vacuum vs Air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まとめ</a:t>
            </a:r>
            <a:endParaRPr kumimoji="1" lang="en-US" altLang="ja-JP" sz="2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20887" y="3429000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Case-Air</a:t>
            </a:r>
            <a:r>
              <a:rPr kumimoji="1" lang="ja-JP" altLang="en-US" sz="2000" dirty="0" smtClean="0"/>
              <a:t>では気泡の発生を伴う。</a:t>
            </a:r>
            <a:endParaRPr kumimoji="1" lang="en-US" altLang="ja-JP" sz="2000" dirty="0" smtClean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20887" y="4073998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気泡は粒子の流入をブロックしてしまう。</a:t>
            </a:r>
            <a:endParaRPr kumimoji="1" lang="en-US" altLang="ja-JP" sz="2000" dirty="0" smtClean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03548" y="2784002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Case-Air</a:t>
            </a:r>
            <a:r>
              <a:rPr kumimoji="1" lang="ja-JP" altLang="en-US" sz="2000" dirty="0" smtClean="0"/>
              <a:t>では</a:t>
            </a:r>
            <a:r>
              <a:rPr kumimoji="1" lang="en-US" altLang="ja-JP" sz="2000" dirty="0" smtClean="0"/>
              <a:t>pestle</a:t>
            </a:r>
            <a:r>
              <a:rPr kumimoji="1" lang="ja-JP" altLang="en-US" sz="2000" dirty="0" smtClean="0"/>
              <a:t>落下開始によ</a:t>
            </a:r>
            <a:r>
              <a:rPr kumimoji="1" lang="ja-JP" altLang="en-US" sz="2000" dirty="0"/>
              <a:t>り</a:t>
            </a:r>
            <a:r>
              <a:rPr kumimoji="1" lang="ja-JP" altLang="en-US" sz="2000" dirty="0" smtClean="0"/>
              <a:t>、粒子の引き込みが生じる。</a:t>
            </a:r>
            <a:endParaRPr kumimoji="1"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211049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="" xmlns:a16="http://schemas.microsoft.com/office/drawing/2014/main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ABD2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910644"/>
            <a:ext cx="8208912" cy="964703"/>
          </a:xfrm>
        </p:spPr>
        <p:txBody>
          <a:bodyPr/>
          <a:lstStyle/>
          <a:p>
            <a:pPr algn="ctr"/>
            <a:r>
              <a:rPr kumimoji="1" lang="en-US" altLang="ja-JP" sz="4800" dirty="0" smtClean="0">
                <a:latin typeface="+mj-lt"/>
              </a:rPr>
              <a:t>Layer</a:t>
            </a:r>
            <a:endParaRPr kumimoji="1" lang="ja-JP" altLang="en-US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476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Layer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2691152"/>
              </p:ext>
            </p:extLst>
          </p:nvPr>
        </p:nvGraphicFramePr>
        <p:xfrm>
          <a:off x="613042" y="3356992"/>
          <a:ext cx="7917916" cy="1096691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427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14742"/>
              </a:tblGrid>
              <a:tr h="3600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Particle Density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[</a:t>
                      </a:r>
                      <a:r>
                        <a:rPr lang="en-US" altLang="ja-JP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kg/m</a:t>
                      </a:r>
                      <a:r>
                        <a:rPr lang="en-US" altLang="ja-JP" sz="1100" b="0" u="none" strike="noStrike" baseline="30000" dirty="0" smtClean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en-US" altLang="ja-JP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Caes-2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35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Upper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30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Lower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3000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4500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268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Topic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503548" y="1863418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smtClean="0"/>
              <a:t>Vacuum vs Air</a:t>
            </a: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503548" y="2912643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smtClean="0"/>
              <a:t>Density Comparison</a:t>
            </a: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503548" y="5011093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smtClean="0"/>
              <a:t>Random</a:t>
            </a: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503548" y="3961868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smtClean="0"/>
              <a:t>Layer</a:t>
            </a: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791580" y="2476695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真空との比較により、</a:t>
            </a:r>
            <a:r>
              <a:rPr kumimoji="1" lang="en-US" altLang="ja-JP" sz="1400" dirty="0" smtClean="0"/>
              <a:t>suction</a:t>
            </a:r>
            <a:r>
              <a:rPr kumimoji="1" lang="ja-JP" altLang="en-US" sz="1400" dirty="0" smtClean="0"/>
              <a:t>で生じる基本的な挙動を調べる</a:t>
            </a:r>
            <a:endParaRPr kumimoji="1" lang="en-US" altLang="ja-JP" sz="1200" dirty="0" smtClean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791580" y="3497418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粒子密度による差を調べる</a:t>
            </a:r>
            <a:endParaRPr kumimoji="1" lang="en-US" altLang="ja-JP" sz="1200" dirty="0" smtClean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791580" y="5567366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異なる密度をもつ</a:t>
            </a:r>
            <a:r>
              <a:rPr kumimoji="1" lang="en-US" altLang="ja-JP" sz="1400" dirty="0" smtClean="0"/>
              <a:t>2</a:t>
            </a:r>
            <a:r>
              <a:rPr kumimoji="1" lang="ja-JP" altLang="en-US" sz="1400" dirty="0" smtClean="0"/>
              <a:t>種類の粒子が均一に混ざっているときの挙動を調べる</a:t>
            </a:r>
            <a:endParaRPr kumimoji="1" lang="en-US" altLang="ja-JP" sz="1200" dirty="0" smtClean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791580" y="4546643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異なる密度をもつ</a:t>
            </a:r>
            <a:r>
              <a:rPr kumimoji="1" lang="en-US" altLang="ja-JP" sz="1400" dirty="0" smtClean="0"/>
              <a:t>2</a:t>
            </a:r>
            <a:r>
              <a:rPr kumimoji="1" lang="ja-JP" altLang="en-US" sz="1400" dirty="0" smtClean="0"/>
              <a:t>種類の粒子が層状に重なっているときの挙動を調べる</a:t>
            </a:r>
            <a:endParaRPr kumimoji="1" lang="en-US" altLang="ja-JP" sz="1200" dirty="0" smtClean="0"/>
          </a:p>
        </p:txBody>
      </p:sp>
    </p:spTree>
    <p:extLst>
      <p:ext uri="{BB962C8B-B14F-4D97-AF65-F5344CB8AC3E}">
        <p14:creationId xmlns:p14="http://schemas.microsoft.com/office/powerpoint/2010/main" val="80552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Layer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007604" y="547210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endParaRPr kumimoji="1" lang="en-US" altLang="ja-JP" sz="1400" dirty="0" smtClean="0">
              <a:solidFill>
                <a:srgbClr val="00B05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Movie</a:t>
            </a:r>
            <a:endParaRPr kumimoji="1" lang="en-US" altLang="ja-JP" u="sng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6172428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スプラッシュが生じる</a:t>
            </a:r>
            <a:endParaRPr kumimoji="1" lang="en-US" altLang="ja-JP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504233" y="547210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</a:p>
        </p:txBody>
      </p:sp>
      <p:graphicFrame>
        <p:nvGraphicFramePr>
          <p:cNvPr id="9" name="表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19477"/>
              </p:ext>
            </p:extLst>
          </p:nvPr>
        </p:nvGraphicFramePr>
        <p:xfrm>
          <a:off x="6876256" y="4422218"/>
          <a:ext cx="2091680" cy="962902"/>
        </p:xfrm>
        <a:graphic>
          <a:graphicData uri="http://schemas.openxmlformats.org/drawingml/2006/table">
            <a:tbl>
              <a:tblPr/>
              <a:tblGrid>
                <a:gridCol w="1045840"/>
                <a:gridCol w="1045840"/>
              </a:tblGrid>
              <a:tr h="26699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Density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dirty="0" smtClean="0"/>
                        <a:t>[kg/m</a:t>
                      </a:r>
                      <a:r>
                        <a:rPr lang="en-US" altLang="ja-JP" sz="1100" baseline="30000" dirty="0" smtClean="0"/>
                        <a:t>3</a:t>
                      </a:r>
                      <a:r>
                        <a:rPr lang="en-US" altLang="ja-JP" sz="1100" dirty="0" smtClean="0"/>
                        <a:t>]</a:t>
                      </a:r>
                      <a:endParaRPr kumimoji="1" lang="en-US" altLang="ja-JP" sz="1100" dirty="0" smtClean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Color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55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2340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0928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4500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12" name="テキスト ボックス 11"/>
          <p:cNvSpPr txBox="1"/>
          <p:nvPr/>
        </p:nvSpPr>
        <p:spPr>
          <a:xfrm>
            <a:off x="2726395" y="547210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</a:p>
        </p:txBody>
      </p:sp>
      <p:pic>
        <p:nvPicPr>
          <p:cNvPr id="3" name="layer_1515-1530-154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44736" y="1873600"/>
            <a:ext cx="5165983" cy="3508564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</p:spTree>
    <p:extLst>
      <p:ext uri="{BB962C8B-B14F-4D97-AF65-F5344CB8AC3E}">
        <p14:creationId xmlns:p14="http://schemas.microsoft.com/office/powerpoint/2010/main" val="173961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Layer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Void fraction</a:t>
            </a:r>
            <a:endParaRPr kumimoji="1" lang="en-US" altLang="ja-JP" u="sng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6016064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下層粒子密度が小さいと、初期に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pestle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に吸い付いている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485057" y="5185199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endParaRPr kumimoji="1" lang="en-US" altLang="ja-JP" sz="1400" dirty="0" smtClean="0">
              <a:solidFill>
                <a:srgbClr val="00B05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981686" y="5185199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203848" y="5185199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</a:p>
        </p:txBody>
      </p:sp>
      <p:pic>
        <p:nvPicPr>
          <p:cNvPr id="6" name="layer_1515-1530-1545_void fra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56211" y="1686848"/>
            <a:ext cx="5097940" cy="3462351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</p:spTree>
    <p:extLst>
      <p:ext uri="{BB962C8B-B14F-4D97-AF65-F5344CB8AC3E}">
        <p14:creationId xmlns:p14="http://schemas.microsoft.com/office/powerpoint/2010/main" val="400360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Layer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Pressure</a:t>
            </a:r>
            <a:endParaRPr kumimoji="1" lang="en-US" altLang="ja-JP" u="sng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6016064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圧力変化が似ている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485057" y="5185199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endParaRPr kumimoji="1" lang="en-US" altLang="ja-JP" sz="1400" dirty="0" smtClean="0">
              <a:solidFill>
                <a:srgbClr val="00B05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981686" y="5185199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203848" y="5185199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</a:p>
        </p:txBody>
      </p:sp>
      <p:pic>
        <p:nvPicPr>
          <p:cNvPr id="3" name="layer_1515-1530-1545_pressur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56211" y="1706209"/>
            <a:ext cx="5097940" cy="3325167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</p:spTree>
    <p:extLst>
      <p:ext uri="{BB962C8B-B14F-4D97-AF65-F5344CB8AC3E}">
        <p14:creationId xmlns:p14="http://schemas.microsoft.com/office/powerpoint/2010/main" val="281817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 </a:t>
            </a:r>
            <a:r>
              <a:rPr kumimoji="1" lang="en-US" altLang="ja-JP" dirty="0" smtClean="0"/>
              <a:t>Layer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u="sng" dirty="0" smtClean="0"/>
              <a:t>Die</a:t>
            </a:r>
            <a:r>
              <a:rPr kumimoji="1" lang="ja-JP" altLang="en-US" u="sng" dirty="0"/>
              <a:t>内部の粒子数</a:t>
            </a:r>
            <a:endParaRPr kumimoji="1" lang="en-US" altLang="ja-JP" u="sng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15616" y="5877272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推移の仕方が重なっている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graphicFrame>
        <p:nvGraphicFramePr>
          <p:cNvPr id="9" name="グラフ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8271110"/>
              </p:ext>
            </p:extLst>
          </p:nvPr>
        </p:nvGraphicFramePr>
        <p:xfrm>
          <a:off x="1835696" y="1965072"/>
          <a:ext cx="5712966" cy="3657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86698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cs typeface="メイリオ" panose="020B0604030504040204" pitchFamily="50" charset="-128"/>
              </a:rPr>
              <a:t>Layer</a:t>
            </a:r>
            <a:endParaRPr lang="ko-KR" altLang="en-US" dirty="0">
              <a:ea typeface="Malgun Gothic" panose="020B0503020000020004" pitchFamily="34" charset="-127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03548" y="2329995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・</a:t>
            </a:r>
            <a:r>
              <a:rPr kumimoji="1" lang="ja-JP" altLang="en-US" sz="1400" dirty="0" smtClean="0"/>
              <a:t>全て</a:t>
            </a:r>
            <a:r>
              <a:rPr kumimoji="1" lang="ja-JP" altLang="en-US" sz="1400" dirty="0"/>
              <a:t>の</a:t>
            </a:r>
            <a:r>
              <a:rPr kumimoji="1" lang="en-US" altLang="ja-JP" sz="1400" dirty="0" smtClean="0"/>
              <a:t>Case</a:t>
            </a:r>
            <a:r>
              <a:rPr kumimoji="1" lang="ja-JP" altLang="en-US" sz="1400" dirty="0" smtClean="0"/>
              <a:t>で</a:t>
            </a:r>
            <a:r>
              <a:rPr lang="ja-JP" altLang="en-US" sz="1400" dirty="0" smtClean="0"/>
              <a:t>スプラッシュが発生</a:t>
            </a:r>
            <a:endParaRPr kumimoji="1" lang="en-US" altLang="ja-JP" sz="14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  </a:t>
            </a:r>
            <a:r>
              <a:rPr kumimoji="1" lang="ja-JP" altLang="en-US" sz="2000" dirty="0"/>
              <a:t>下層</a:t>
            </a:r>
            <a:r>
              <a:rPr kumimoji="1" lang="ja-JP" altLang="en-US" sz="2000" dirty="0" smtClean="0"/>
              <a:t>粒子密度はスプラッシュ有無にあまり寄与していない</a:t>
            </a:r>
            <a:endParaRPr kumimoji="1" lang="en-US" altLang="ja-JP" sz="2000" dirty="0" smtClean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95536" y="3266484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>
                <a:uFill>
                  <a:solidFill>
                    <a:srgbClr val="FF0000"/>
                  </a:solidFill>
                </a:uFill>
              </a:rPr>
              <a:t>・</a:t>
            </a:r>
            <a:r>
              <a:rPr kumimoji="1" lang="en-US" altLang="ja-JP" sz="1400" dirty="0" smtClean="0">
                <a:uFill>
                  <a:solidFill>
                    <a:srgbClr val="FF0000"/>
                  </a:solidFill>
                </a:uFill>
              </a:rPr>
              <a:t>Die</a:t>
            </a:r>
            <a:r>
              <a:rPr kumimoji="1" lang="ja-JP" altLang="en-US" sz="1400" dirty="0" smtClean="0">
                <a:uFill>
                  <a:solidFill>
                    <a:srgbClr val="FF0000"/>
                  </a:solidFill>
                </a:uFill>
              </a:rPr>
              <a:t>内部の粒子数推移の仕方が重なっている</a:t>
            </a:r>
            <a:endParaRPr kumimoji="1" lang="en-US" altLang="ja-JP" sz="14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315516" y="3688562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</a:t>
            </a:r>
            <a:r>
              <a:rPr kumimoji="1" lang="ja-JP" altLang="en-US" sz="2000" dirty="0" smtClean="0"/>
              <a:t>　下層</a:t>
            </a:r>
            <a:r>
              <a:rPr kumimoji="1" lang="ja-JP" altLang="en-US" sz="2000" dirty="0" smtClean="0"/>
              <a:t>粒子は</a:t>
            </a:r>
            <a:r>
              <a:rPr kumimoji="1" lang="en-US" altLang="ja-JP" sz="2000" dirty="0" smtClean="0"/>
              <a:t>die-filling</a:t>
            </a:r>
            <a:r>
              <a:rPr kumimoji="1" lang="ja-JP" altLang="en-US" sz="2000" dirty="0" smtClean="0"/>
              <a:t>の効率にあまり関係していない</a:t>
            </a:r>
            <a:endParaRPr kumimoji="1"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962361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Layer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471574"/>
              </p:ext>
            </p:extLst>
          </p:nvPr>
        </p:nvGraphicFramePr>
        <p:xfrm>
          <a:off x="613042" y="3356992"/>
          <a:ext cx="7917916" cy="1096691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427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14742"/>
              </a:tblGrid>
              <a:tr h="3600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Particle Density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[</a:t>
                      </a:r>
                      <a:r>
                        <a:rPr lang="en-US" altLang="ja-JP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kg/m</a:t>
                      </a:r>
                      <a:r>
                        <a:rPr lang="en-US" altLang="ja-JP" sz="1100" b="0" u="none" strike="noStrike" baseline="30000" dirty="0" smtClean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en-US" altLang="ja-JP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Caes-2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35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Upper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3000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4500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30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Lower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2270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Layer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Movie</a:t>
            </a:r>
            <a:endParaRPr kumimoji="1" lang="en-US" altLang="ja-JP" u="sng" dirty="0"/>
          </a:p>
        </p:txBody>
      </p:sp>
      <p:graphicFrame>
        <p:nvGraphicFramePr>
          <p:cNvPr id="9" name="表 8"/>
          <p:cNvGraphicFramePr>
            <a:graphicFrameLocks noGrp="1"/>
          </p:cNvGraphicFramePr>
          <p:nvPr/>
        </p:nvGraphicFramePr>
        <p:xfrm>
          <a:off x="6876256" y="4422218"/>
          <a:ext cx="2091680" cy="962902"/>
        </p:xfrm>
        <a:graphic>
          <a:graphicData uri="http://schemas.openxmlformats.org/drawingml/2006/table">
            <a:tbl>
              <a:tblPr/>
              <a:tblGrid>
                <a:gridCol w="1045840"/>
                <a:gridCol w="1045840"/>
              </a:tblGrid>
              <a:tr h="26699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Density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dirty="0" smtClean="0"/>
                        <a:t>[kg/m</a:t>
                      </a:r>
                      <a:r>
                        <a:rPr lang="en-US" altLang="ja-JP" sz="1100" baseline="30000" dirty="0" smtClean="0"/>
                        <a:t>3</a:t>
                      </a:r>
                      <a:r>
                        <a:rPr lang="en-US" altLang="ja-JP" sz="1100" dirty="0" smtClean="0"/>
                        <a:t>]</a:t>
                      </a:r>
                      <a:endParaRPr kumimoji="1" lang="en-US" altLang="ja-JP" sz="1100" dirty="0" smtClean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Color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55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2340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0928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4500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11" name="テキスト ボックス 10"/>
          <p:cNvSpPr txBox="1"/>
          <p:nvPr/>
        </p:nvSpPr>
        <p:spPr>
          <a:xfrm>
            <a:off x="1007604" y="547210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endParaRPr kumimoji="1" lang="en-US" altLang="ja-JP" sz="1400" dirty="0" smtClean="0">
              <a:solidFill>
                <a:srgbClr val="00B05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504233" y="547210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</a:p>
          <a:p>
            <a:pPr algn="ctr"/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endParaRPr kumimoji="1" lang="en-US" altLang="ja-JP" sz="1400" dirty="0" smtClean="0">
              <a:solidFill>
                <a:srgbClr val="FF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726395" y="547210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endParaRPr kumimoji="1" lang="en-US" altLang="ja-JP" sz="1400" dirty="0" smtClean="0">
              <a:solidFill>
                <a:srgbClr val="00B050"/>
              </a:solidFill>
            </a:endParaRPr>
          </a:p>
        </p:txBody>
      </p:sp>
      <p:pic>
        <p:nvPicPr>
          <p:cNvPr id="5" name="layer_1515-3015-451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42834" y="1905087"/>
            <a:ext cx="5169787" cy="3372030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  <p:sp>
        <p:nvSpPr>
          <p:cNvPr id="16" name="テキスト ボックス 15"/>
          <p:cNvSpPr txBox="1"/>
          <p:nvPr/>
        </p:nvSpPr>
        <p:spPr>
          <a:xfrm>
            <a:off x="1115616" y="6172428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Case-1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のみスプラッシュが生じる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738628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Layer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Void fraction</a:t>
            </a:r>
            <a:endParaRPr kumimoji="1" lang="en-US" altLang="ja-JP" u="sng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115616" y="5949280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上層粒子密度が高いほど、気泡の抜けが早い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485057" y="5325472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endParaRPr kumimoji="1" lang="en-US" altLang="ja-JP" sz="1400" dirty="0" smtClean="0">
              <a:solidFill>
                <a:srgbClr val="00B05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981686" y="5325472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</a:p>
          <a:p>
            <a:pPr algn="ctr"/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endParaRPr kumimoji="1" lang="en-US" altLang="ja-JP" sz="1400" dirty="0" smtClean="0">
              <a:solidFill>
                <a:srgbClr val="FF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03848" y="5325472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endParaRPr kumimoji="1" lang="en-US" altLang="ja-JP" sz="1400" dirty="0" smtClean="0">
              <a:solidFill>
                <a:srgbClr val="00B050"/>
              </a:solidFill>
            </a:endParaRPr>
          </a:p>
        </p:txBody>
      </p:sp>
      <p:pic>
        <p:nvPicPr>
          <p:cNvPr id="5" name="layer_1515-3015-4515_void fra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3409" y="1900211"/>
            <a:ext cx="5097182" cy="3324673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</p:spTree>
    <p:extLst>
      <p:ext uri="{BB962C8B-B14F-4D97-AF65-F5344CB8AC3E}">
        <p14:creationId xmlns:p14="http://schemas.microsoft.com/office/powerpoint/2010/main" val="1964724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Layer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Pressure</a:t>
            </a:r>
            <a:endParaRPr kumimoji="1" lang="en-US" altLang="ja-JP" u="sng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115616" y="5949280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上層粒子密度が高いほど、圧力が高まっている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485057" y="5325472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endParaRPr kumimoji="1" lang="en-US" altLang="ja-JP" sz="1400" dirty="0" smtClean="0">
              <a:solidFill>
                <a:srgbClr val="00B05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981686" y="5325472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</a:p>
          <a:p>
            <a:pPr algn="ctr"/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endParaRPr kumimoji="1" lang="en-US" altLang="ja-JP" sz="1400" dirty="0" smtClean="0">
              <a:solidFill>
                <a:srgbClr val="FF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03848" y="5325472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endParaRPr kumimoji="1" lang="en-US" altLang="ja-JP" sz="1400" dirty="0" smtClean="0">
              <a:solidFill>
                <a:srgbClr val="00B050"/>
              </a:solidFill>
            </a:endParaRPr>
          </a:p>
        </p:txBody>
      </p:sp>
      <p:pic>
        <p:nvPicPr>
          <p:cNvPr id="3" name="layer_1515-3015-4515_pressur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5972" y="1898124"/>
            <a:ext cx="5092055" cy="3321329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</p:spTree>
    <p:extLst>
      <p:ext uri="{BB962C8B-B14F-4D97-AF65-F5344CB8AC3E}">
        <p14:creationId xmlns:p14="http://schemas.microsoft.com/office/powerpoint/2010/main" val="1078933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 </a:t>
            </a:r>
            <a:r>
              <a:rPr kumimoji="1" lang="en-US" altLang="ja-JP" dirty="0" smtClean="0"/>
              <a:t>Layer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u="sng" dirty="0" smtClean="0"/>
              <a:t>Die</a:t>
            </a:r>
            <a:r>
              <a:rPr kumimoji="1" lang="ja-JP" altLang="en-US" u="sng" dirty="0"/>
              <a:t>内部の粒子数</a:t>
            </a:r>
            <a:endParaRPr kumimoji="1" lang="en-US" altLang="ja-JP" u="sng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15616" y="5949280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0.03[s]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付近から差が出はじめる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graphicFrame>
        <p:nvGraphicFramePr>
          <p:cNvPr id="11" name="グラフ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4967968"/>
              </p:ext>
            </p:extLst>
          </p:nvPr>
        </p:nvGraphicFramePr>
        <p:xfrm>
          <a:off x="1715517" y="1891465"/>
          <a:ext cx="5712966" cy="38715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91098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="" xmlns:a16="http://schemas.microsoft.com/office/drawing/2014/main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99DAB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3768" y="2852936"/>
            <a:ext cx="4053136" cy="964703"/>
          </a:xfrm>
        </p:spPr>
        <p:txBody>
          <a:bodyPr/>
          <a:lstStyle/>
          <a:p>
            <a:pPr algn="ctr"/>
            <a:r>
              <a:rPr kumimoji="1" lang="en-US" altLang="ja-JP" sz="6000" dirty="0" smtClean="0">
                <a:latin typeface="+mj-lt"/>
              </a:rPr>
              <a:t>Parameters</a:t>
            </a:r>
            <a:endParaRPr kumimoji="1" lang="ja-JP" altLang="en-US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416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cs typeface="メイリオ" panose="020B0604030504040204" pitchFamily="50" charset="-128"/>
              </a:rPr>
              <a:t>Layer</a:t>
            </a:r>
            <a:endParaRPr lang="ko-KR" altLang="en-US" dirty="0">
              <a:ea typeface="Malgun Gothic" panose="020B0503020000020004" pitchFamily="34" charset="-127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03548" y="2329995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・</a:t>
            </a:r>
            <a:r>
              <a:rPr kumimoji="1" lang="en-US" altLang="ja-JP" sz="1400" dirty="0" smtClean="0">
                <a:uFill>
                  <a:solidFill>
                    <a:srgbClr val="FF0000"/>
                  </a:solidFill>
                </a:uFill>
              </a:rPr>
              <a:t> Case1(</a:t>
            </a:r>
            <a:r>
              <a:rPr kumimoji="1" lang="ja-JP" altLang="en-US" sz="1400" dirty="0" smtClean="0">
                <a:uFill>
                  <a:solidFill>
                    <a:srgbClr val="FF0000"/>
                  </a:solidFill>
                </a:uFill>
              </a:rPr>
              <a:t>上層粒子密度が</a:t>
            </a:r>
            <a:r>
              <a:rPr kumimoji="1" lang="en-US" altLang="ja-JP" sz="1400" dirty="0">
                <a:uFill>
                  <a:solidFill>
                    <a:srgbClr val="FF0000"/>
                  </a:solidFill>
                </a:uFill>
              </a:rPr>
              <a:t>1</a:t>
            </a:r>
            <a:r>
              <a:rPr kumimoji="1" lang="en-US" altLang="ja-JP" sz="1400" dirty="0" smtClean="0">
                <a:uFill>
                  <a:solidFill>
                    <a:srgbClr val="FF0000"/>
                  </a:solidFill>
                </a:uFill>
              </a:rPr>
              <a:t>500</a:t>
            </a:r>
            <a:r>
              <a:rPr lang="en-US" altLang="ja-JP" sz="1400" dirty="0" smtClean="0"/>
              <a:t>[kg/m</a:t>
            </a:r>
            <a:r>
              <a:rPr lang="en-US" altLang="ja-JP" sz="1400" baseline="30000" dirty="0" smtClean="0"/>
              <a:t>3</a:t>
            </a:r>
            <a:r>
              <a:rPr lang="en-US" altLang="ja-JP" sz="1400" dirty="0" smtClean="0"/>
              <a:t>])</a:t>
            </a:r>
            <a:r>
              <a:rPr lang="ja-JP" altLang="en-US" sz="1400" dirty="0" smtClean="0"/>
              <a:t>のみスプラッシュが発生</a:t>
            </a:r>
            <a:endParaRPr kumimoji="1" lang="en-US" altLang="ja-JP" sz="14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  </a:t>
            </a:r>
            <a:r>
              <a:rPr kumimoji="1" lang="ja-JP" altLang="en-US" sz="2000" dirty="0"/>
              <a:t>下層</a:t>
            </a:r>
            <a:r>
              <a:rPr kumimoji="1" lang="ja-JP" altLang="en-US" sz="2000" dirty="0" smtClean="0"/>
              <a:t>粒子密度</a:t>
            </a:r>
            <a:r>
              <a:rPr kumimoji="1" lang="ja-JP" altLang="en-US" sz="2000" dirty="0" smtClean="0"/>
              <a:t>はスプラッシュの有無にあまり寄与しない</a:t>
            </a:r>
            <a:endParaRPr kumimoji="1" lang="en-US" altLang="ja-JP" sz="2000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95536" y="3266484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>
                <a:uFill>
                  <a:solidFill>
                    <a:srgbClr val="FF0000"/>
                  </a:solidFill>
                </a:uFill>
              </a:rPr>
              <a:t>・</a:t>
            </a:r>
            <a:r>
              <a:rPr kumimoji="1" lang="en-US" altLang="ja-JP" sz="1400" dirty="0" smtClean="0">
                <a:uFill>
                  <a:solidFill>
                    <a:srgbClr val="FF0000"/>
                  </a:solidFill>
                </a:uFill>
              </a:rPr>
              <a:t>Die</a:t>
            </a:r>
            <a:r>
              <a:rPr kumimoji="1" lang="ja-JP" altLang="en-US" sz="1400" dirty="0" smtClean="0">
                <a:uFill>
                  <a:solidFill>
                    <a:srgbClr val="FF0000"/>
                  </a:solidFill>
                </a:uFill>
              </a:rPr>
              <a:t>内部の粒子数推移の仕方に差が</a:t>
            </a:r>
            <a:r>
              <a:rPr kumimoji="1" lang="ja-JP" altLang="en-US" sz="1400" dirty="0" smtClean="0"/>
              <a:t>ある。上層粒子密度が高いほど素早く</a:t>
            </a:r>
            <a:r>
              <a:rPr kumimoji="1" lang="en-US" altLang="ja-JP" sz="1400" dirty="0" smtClean="0"/>
              <a:t>die</a:t>
            </a:r>
            <a:r>
              <a:rPr kumimoji="1" lang="ja-JP" altLang="en-US" sz="1400" dirty="0" smtClean="0"/>
              <a:t>が埋まる</a:t>
            </a:r>
            <a:endParaRPr kumimoji="1" lang="en-US" altLang="ja-JP" sz="1400" dirty="0" smtClean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15516" y="3688562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</a:t>
            </a:r>
            <a:r>
              <a:rPr kumimoji="1" lang="ja-JP" altLang="en-US" sz="2000" dirty="0" smtClean="0"/>
              <a:t>　</a:t>
            </a:r>
            <a:r>
              <a:rPr kumimoji="1" lang="ja-JP" altLang="en-US" sz="2000" dirty="0" smtClean="0"/>
              <a:t>上層粒子密度は</a:t>
            </a:r>
            <a:r>
              <a:rPr kumimoji="1" lang="en-US" altLang="ja-JP" sz="2000" dirty="0" smtClean="0"/>
              <a:t>die-filling</a:t>
            </a:r>
            <a:r>
              <a:rPr kumimoji="1" lang="ja-JP" altLang="en-US" sz="2000" dirty="0" smtClean="0"/>
              <a:t>のスピード向上に大きな影響をもつ</a:t>
            </a:r>
            <a:endParaRPr kumimoji="1"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3279252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Physical </a:t>
            </a:r>
            <a:r>
              <a:rPr lang="en-US" altLang="ko-KR" dirty="0"/>
              <a:t>properties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837267"/>
                  </p:ext>
                </p:extLst>
              </p:nvPr>
            </p:nvGraphicFramePr>
            <p:xfrm>
              <a:off x="683568" y="1556792"/>
              <a:ext cx="7488832" cy="4223532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3744416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 xmlns:m="http://schemas.openxmlformats.org/officeDocument/2006/math">
                              <m:r>
                                <a:rPr lang="en-US" altLang="ja-JP" sz="1100" u="none" strike="noStrike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 1.8×</m:t>
                              </m:r>
                              <m:sSup>
                                <m:sSupPr>
                                  <m:ctrlPr>
                                    <a:rPr lang="en-US" altLang="ja-JP" sz="1100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ja-JP" sz="1100" u="none" strike="noStrike" dirty="0">
                              <a:effectLst/>
                            </a:rPr>
                            <a:t> [Pa</a:t>
                          </a:r>
                          <a:r>
                            <a:rPr lang="ja-JP" altLang="en-US" sz="1100" u="none" strike="noStrike" dirty="0">
                              <a:effectLst/>
                            </a:rPr>
                            <a:t>・</a:t>
                          </a:r>
                          <a:r>
                            <a:rPr lang="en-US" altLang="ja-JP" sz="1100" u="none" strike="noStrike" dirty="0">
                              <a:effectLst/>
                            </a:rPr>
                            <a:t>s]</a:t>
                          </a:r>
                          <a:endParaRPr lang="en-US" altLang="ja-JP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5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Spring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6"/>
                      </a:ext>
                    </a:extLst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Coefficient 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7"/>
                      </a:ext>
                    </a:extLst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>
                              <a:effectLst/>
                            </a:rPr>
                            <a:t>friciton</a:t>
                          </a:r>
                          <a:endParaRPr lang="en-US" altLang="ja-JP" sz="1100" u="none" strike="noStrike" dirty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837267"/>
                  </p:ext>
                </p:extLst>
              </p:nvPr>
            </p:nvGraphicFramePr>
            <p:xfrm>
              <a:off x="683568" y="1556792"/>
              <a:ext cx="7488832" cy="4223532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4441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100339" t="-102381" b="-59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Spring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Coefficient 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>
                              <a:effectLst/>
                            </a:rPr>
                            <a:t>friciton</a:t>
                          </a:r>
                          <a:endParaRPr lang="en-US" altLang="ja-JP" sz="1100" u="none" strike="noStrike" dirty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Calculation </a:t>
            </a:r>
            <a:r>
              <a:rPr lang="en-US" altLang="ko-KR" dirty="0"/>
              <a:t>conditions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530481"/>
              </p:ext>
            </p:extLst>
          </p:nvPr>
        </p:nvGraphicFramePr>
        <p:xfrm>
          <a:off x="611560" y="1844824"/>
          <a:ext cx="7920880" cy="27565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Original</a:t>
                      </a:r>
                      <a:r>
                        <a:rPr lang="en-US" sz="1100" u="none" strike="noStrike" baseline="0" dirty="0">
                          <a:effectLst/>
                          <a:latin typeface="+mn-lt"/>
                        </a:rPr>
                        <a:t> particle size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u="none" strike="noStrike" dirty="0">
                          <a:effectLst/>
                          <a:latin typeface="+mn-lt"/>
                        </a:rPr>
                        <a:t>Calculated particle size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Coarse grain ratio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1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Number of particles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500000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System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Mono-dispersed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Grid size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0.5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[mm]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Calculation time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0.2</a:t>
                      </a: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4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[s]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Suction velocity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300 [mm/s]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21272820"/>
                  </a:ext>
                </a:extLst>
              </a:tr>
            </a:tbl>
          </a:graphicData>
        </a:graphic>
      </p:graphicFrame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836129"/>
              </p:ext>
            </p:extLst>
          </p:nvPr>
        </p:nvGraphicFramePr>
        <p:xfrm>
          <a:off x="611560" y="4857138"/>
          <a:ext cx="7920880" cy="969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Courant Number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0.2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Iteration limit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Inverse of sound velocity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0.1 [mm/s]</a:t>
                      </a: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88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Object </a:t>
            </a:r>
            <a:r>
              <a:rPr lang="en-US" altLang="ko-KR" dirty="0"/>
              <a:t>size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412776"/>
            <a:ext cx="6546304" cy="4909728"/>
          </a:xfrm>
          <a:prstGeom prst="rect">
            <a:avLst/>
          </a:prstGeom>
        </p:spPr>
      </p:pic>
      <p:cxnSp>
        <p:nvCxnSpPr>
          <p:cNvPr id="11" name="直線矢印コネクタ 10"/>
          <p:cNvCxnSpPr/>
          <p:nvPr/>
        </p:nvCxnSpPr>
        <p:spPr>
          <a:xfrm>
            <a:off x="3491880" y="2155806"/>
            <a:ext cx="144016" cy="185172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H="1">
            <a:off x="4355976" y="1988840"/>
            <a:ext cx="360040" cy="28803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3591671" y="2562454"/>
            <a:ext cx="1440160" cy="29048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4860032" y="4089490"/>
            <a:ext cx="10017" cy="66150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>
            <a:off x="4211960" y="5517232"/>
            <a:ext cx="324036" cy="14401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3995936" y="4122209"/>
            <a:ext cx="94878" cy="13230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 flipV="1">
            <a:off x="4716016" y="5445224"/>
            <a:ext cx="216024" cy="2160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4244344" y="197162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4131731" y="2439343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715555" y="462788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4865040" y="434149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4131731" y="5589240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3202959" y="295855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50</a:t>
            </a:r>
            <a:endParaRPr kumimoji="1" lang="ja-JP" altLang="en-US" sz="10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824028" y="552731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6012160" y="5773540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[mm]</a:t>
            </a:r>
            <a:endParaRPr kumimoji="1"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6952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="" xmlns:a16="http://schemas.microsoft.com/office/drawing/2014/main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ABD2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910644"/>
            <a:ext cx="8208912" cy="964703"/>
          </a:xfrm>
        </p:spPr>
        <p:txBody>
          <a:bodyPr/>
          <a:lstStyle/>
          <a:p>
            <a:pPr algn="ctr"/>
            <a:r>
              <a:rPr kumimoji="1" lang="en-US" altLang="ja-JP" sz="4800" dirty="0" smtClean="0">
                <a:latin typeface="+mj-lt"/>
              </a:rPr>
              <a:t>Vacuum vs Air</a:t>
            </a:r>
            <a:endParaRPr kumimoji="1" lang="ja-JP" altLang="en-US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129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kumimoji="1" lang="en-US" altLang="ja-JP" dirty="0"/>
              <a:t>Vacuum vs </a:t>
            </a:r>
            <a:r>
              <a:rPr kumimoji="1" lang="en-US" altLang="ja-JP" dirty="0" smtClean="0"/>
              <a:t>Air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138133"/>
              </p:ext>
            </p:extLst>
          </p:nvPr>
        </p:nvGraphicFramePr>
        <p:xfrm>
          <a:off x="613042" y="3356992"/>
          <a:ext cx="7917916" cy="1110332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20535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4155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02285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Case-Vacuum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</a:t>
                      </a:r>
                      <a:r>
                        <a:rPr lang="en-US" altLang="ja-JP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Air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342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Analytic</a:t>
                      </a:r>
                      <a:r>
                        <a:rPr lang="en-US" sz="1100" b="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Model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 smtClean="0">
                          <a:effectLst/>
                        </a:rPr>
                        <a:t>DEM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u="none" strike="noStrike" dirty="0" smtClean="0">
                          <a:effectLst/>
                        </a:rPr>
                        <a:t>DEM-CFD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271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Vacuum vs </a:t>
            </a:r>
            <a:r>
              <a:rPr kumimoji="1" lang="en-US" altLang="ja-JP" dirty="0" smtClean="0"/>
              <a:t>Air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68810" y="5243591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Case-Vacuum</a:t>
            </a:r>
            <a:endParaRPr kumimoji="1" lang="en-US" altLang="ja-JP" sz="1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644008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Case-Air</a:t>
            </a:r>
            <a:endParaRPr kumimoji="1"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Movie</a:t>
            </a:r>
            <a:endParaRPr kumimoji="1" lang="en-US" altLang="ja-JP" u="sng" dirty="0"/>
          </a:p>
        </p:txBody>
      </p:sp>
      <p:pic>
        <p:nvPicPr>
          <p:cNvPr id="3" name="vacuum vs ai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60426" y="1710100"/>
            <a:ext cx="5223148" cy="3482099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  <p:sp>
        <p:nvSpPr>
          <p:cNvPr id="12" name="テキスト ボックス 11"/>
          <p:cNvSpPr txBox="1"/>
          <p:nvPr/>
        </p:nvSpPr>
        <p:spPr>
          <a:xfrm>
            <a:off x="1115616" y="5733256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Case-Vacuum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の方が早く充填されてい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る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。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115616" y="6102588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初期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段階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では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Case-Air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の方が粒子が流れ込んでいる？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2624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22926</TotalTime>
  <Words>851</Words>
  <Application>Microsoft Office PowerPoint</Application>
  <PresentationFormat>画面に合わせる (4:3)</PresentationFormat>
  <Paragraphs>275</Paragraphs>
  <Slides>30</Slides>
  <Notes>9</Notes>
  <HiddenSlides>12</HiddenSlides>
  <MMClips>8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30</vt:i4>
      </vt:variant>
    </vt:vector>
  </HeadingPairs>
  <TitlesOfParts>
    <vt:vector size="39" baseType="lpstr">
      <vt:lpstr>맑은 고딕</vt:lpstr>
      <vt:lpstr>맑은 고딕</vt:lpstr>
      <vt:lpstr>ＭＳ Ｐゴシック</vt:lpstr>
      <vt:lpstr>メイリオ</vt:lpstr>
      <vt:lpstr>Arial</vt:lpstr>
      <vt:lpstr>Calibri</vt:lpstr>
      <vt:lpstr>Cambria Math</vt:lpstr>
      <vt:lpstr>Office Theme</vt:lpstr>
      <vt:lpstr>Custom Design</vt:lpstr>
      <vt:lpstr>PowerPoint プレゼンテーション</vt:lpstr>
      <vt:lpstr> Topic</vt:lpstr>
      <vt:lpstr>PowerPoint プレゼンテーション</vt:lpstr>
      <vt:lpstr> Physical properties</vt:lpstr>
      <vt:lpstr> Calculation conditions</vt:lpstr>
      <vt:lpstr> Object size</vt:lpstr>
      <vt:lpstr>PowerPoint プレゼンテーション</vt:lpstr>
      <vt:lpstr> Vacuum vs Air</vt:lpstr>
      <vt:lpstr> Vacuum vs Air</vt:lpstr>
      <vt:lpstr> Vacuum vs Air</vt:lpstr>
      <vt:lpstr> Vacuum vs Air</vt:lpstr>
      <vt:lpstr> Vacuum vs Air</vt:lpstr>
      <vt:lpstr> Vacuum vs Air</vt:lpstr>
      <vt:lpstr> Vacuum vs Air</vt:lpstr>
      <vt:lpstr> Vacuum vs Air</vt:lpstr>
      <vt:lpstr> Vacuum vs Air</vt:lpstr>
      <vt:lpstr> Vacuum vs Air</vt:lpstr>
      <vt:lpstr>PowerPoint プレゼンテーション</vt:lpstr>
      <vt:lpstr> Layer</vt:lpstr>
      <vt:lpstr> Layer</vt:lpstr>
      <vt:lpstr> Layer</vt:lpstr>
      <vt:lpstr> Layer</vt:lpstr>
      <vt:lpstr> Layer</vt:lpstr>
      <vt:lpstr> Layer</vt:lpstr>
      <vt:lpstr> Layer</vt:lpstr>
      <vt:lpstr> Layer</vt:lpstr>
      <vt:lpstr> Layer</vt:lpstr>
      <vt:lpstr> Layer</vt:lpstr>
      <vt:lpstr> Layer</vt:lpstr>
      <vt:lpstr> Layer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Yoshida</cp:lastModifiedBy>
  <cp:revision>574</cp:revision>
  <cp:lastPrinted>2018-09-28T07:31:10Z</cp:lastPrinted>
  <dcterms:created xsi:type="dcterms:W3CDTF">2014-04-01T16:35:38Z</dcterms:created>
  <dcterms:modified xsi:type="dcterms:W3CDTF">2018-10-22T02:46:03Z</dcterms:modified>
</cp:coreProperties>
</file>